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59"/>
  </p:notesMasterIdLst>
  <p:sldIdLst>
    <p:sldId id="260" r:id="rId3"/>
    <p:sldId id="258" r:id="rId4"/>
    <p:sldId id="259" r:id="rId5"/>
    <p:sldId id="282" r:id="rId6"/>
    <p:sldId id="309" r:id="rId7"/>
    <p:sldId id="312" r:id="rId8"/>
    <p:sldId id="311" r:id="rId9"/>
    <p:sldId id="264" r:id="rId10"/>
    <p:sldId id="261" r:id="rId11"/>
    <p:sldId id="262" r:id="rId12"/>
    <p:sldId id="263" r:id="rId13"/>
    <p:sldId id="265" r:id="rId14"/>
    <p:sldId id="266" r:id="rId15"/>
    <p:sldId id="267" r:id="rId16"/>
    <p:sldId id="268" r:id="rId17"/>
    <p:sldId id="270" r:id="rId18"/>
    <p:sldId id="271" r:id="rId19"/>
    <p:sldId id="272" r:id="rId20"/>
    <p:sldId id="273" r:id="rId21"/>
    <p:sldId id="269" r:id="rId22"/>
    <p:sldId id="274" r:id="rId23"/>
    <p:sldId id="275" r:id="rId24"/>
    <p:sldId id="276" r:id="rId25"/>
    <p:sldId id="277" r:id="rId26"/>
    <p:sldId id="278" r:id="rId27"/>
    <p:sldId id="279" r:id="rId28"/>
    <p:sldId id="280" r:id="rId29"/>
    <p:sldId id="281" r:id="rId30"/>
    <p:sldId id="283" r:id="rId31"/>
    <p:sldId id="284" r:id="rId32"/>
    <p:sldId id="295" r:id="rId33"/>
    <p:sldId id="296" r:id="rId34"/>
    <p:sldId id="285" r:id="rId35"/>
    <p:sldId id="286" r:id="rId36"/>
    <p:sldId id="287" r:id="rId37"/>
    <p:sldId id="288" r:id="rId38"/>
    <p:sldId id="299" r:id="rId39"/>
    <p:sldId id="289" r:id="rId40"/>
    <p:sldId id="290" r:id="rId41"/>
    <p:sldId id="291" r:id="rId42"/>
    <p:sldId id="292" r:id="rId43"/>
    <p:sldId id="294" r:id="rId44"/>
    <p:sldId id="297" r:id="rId45"/>
    <p:sldId id="298" r:id="rId46"/>
    <p:sldId id="306" r:id="rId47"/>
    <p:sldId id="300" r:id="rId48"/>
    <p:sldId id="301" r:id="rId49"/>
    <p:sldId id="302" r:id="rId50"/>
    <p:sldId id="303" r:id="rId51"/>
    <p:sldId id="307" r:id="rId52"/>
    <p:sldId id="304" r:id="rId53"/>
    <p:sldId id="313" r:id="rId54"/>
    <p:sldId id="305" r:id="rId55"/>
    <p:sldId id="314" r:id="rId56"/>
    <p:sldId id="315" r:id="rId57"/>
    <p:sldId id="316"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033"/>
    <a:srgbClr val="46C1BE"/>
    <a:srgbClr val="41BCB9"/>
    <a:srgbClr val="4F81BD"/>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88917" autoAdjust="0"/>
  </p:normalViewPr>
  <p:slideViewPr>
    <p:cSldViewPr snapToObjects="1">
      <p:cViewPr>
        <p:scale>
          <a:sx n="180" d="100"/>
          <a:sy n="180" d="100"/>
        </p:scale>
        <p:origin x="228" y="276"/>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9/29/2018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One possible observation here is that we have a lot of electronically accessible biomedical databases. But, arguably, we do not always have robust service layers around those biomedical databases that facilitate electronica interoperability and distributed computing.</a:t>
            </a:r>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369888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20</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key point is that we are transferring REPRESENTATIONS of the resources between the client and server. This is likely one of the bases for the name of the REST architectural style.</a:t>
            </a:r>
          </a:p>
          <a:p>
            <a:pPr marL="171450" indent="-171450">
              <a:buFontTx/>
              <a:buChar char="-"/>
            </a:pPr>
            <a:r>
              <a:rPr lang="en-US" dirty="0"/>
              <a:t>HTTP request methods commonly used with REST include GET (read), POST (create), PUT (update), DELETE (delete).</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a:p>
        </p:txBody>
      </p:sp>
    </p:spTree>
    <p:extLst>
      <p:ext uri="{BB962C8B-B14F-4D97-AF65-F5344CB8AC3E}">
        <p14:creationId xmlns:p14="http://schemas.microsoft.com/office/powerpoint/2010/main" val="80089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factor that makes REST compelling is that our client devices typically have oodles of excess compute capacity, memory, and network bandwidth. Operations that would have previously not been possible to perform efficiently on the client tier (e.g., sorting, caching) are now trivial to perform on the client tier.</a:t>
            </a:r>
          </a:p>
          <a:p>
            <a:pPr marL="171450" indent="-171450">
              <a:buFontTx/>
              <a:buChar char="-"/>
            </a:pPr>
            <a:r>
              <a:rPr lang="en-US" dirty="0"/>
              <a:t>REST lowers the complexity bar for interoperability in distributed computing by riding on the coat-tails of a ubiquitous application-layer protocol that works great on a wide area network: HTTP. It reduces the repertoire of possible interactions between clients and servers relative to traditional “chatty” SQL-based client/server architectures by limiting the number of access paths to a finite set of well-defined “resources.” In my experience, it seems most appropriate in applications which are heavy on reads, light on writes, and where the transactions are short and simple. Notably, I believe that clinical decision support frequently falls into this category.</a:t>
            </a:r>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a:p>
        </p:txBody>
      </p:sp>
    </p:spTree>
    <p:extLst>
      <p:ext uri="{BB962C8B-B14F-4D97-AF65-F5344CB8AC3E}">
        <p14:creationId xmlns:p14="http://schemas.microsoft.com/office/powerpoint/2010/main" val="303305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HL7 version 2 is still the dominant specification for electronic interoperability in health care, although it is very dated and essentially only defines “flat” files that have to be exchanged using essentially ad-hoc mechanisms.</a:t>
            </a:r>
          </a:p>
          <a:p>
            <a:pPr marL="171450" indent="-171450">
              <a:buFontTx/>
              <a:buChar char="-"/>
            </a:pPr>
            <a:r>
              <a:rPr lang="en-US" dirty="0"/>
              <a:t>Mainstream vendors are implementing FHIR endpoints in their enterprise systems and also curating “app store”-like collections of approved applications.</a:t>
            </a:r>
          </a:p>
          <a:p>
            <a:pPr marL="171450" indent="-171450">
              <a:buFontTx/>
              <a:buChar char="-"/>
            </a:pPr>
            <a:r>
              <a:rPr lang="en-US" dirty="0"/>
              <a:t>The fact that the commercial vendors are implementing this specification is hugely significant. Some previous HL7 specifications have not been widely adopted (too bloated?).</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a:p>
        </p:txBody>
      </p:sp>
    </p:spTree>
    <p:extLst>
      <p:ext uri="{BB962C8B-B14F-4D97-AF65-F5344CB8AC3E}">
        <p14:creationId xmlns:p14="http://schemas.microsoft.com/office/powerpoint/2010/main" val="375069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32</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41</a:t>
            </a:fld>
            <a:endParaRPr lang="en-US"/>
          </a:p>
        </p:txBody>
      </p:sp>
    </p:spTree>
    <p:extLst>
      <p:ext uri="{BB962C8B-B14F-4D97-AF65-F5344CB8AC3E}">
        <p14:creationId xmlns:p14="http://schemas.microsoft.com/office/powerpoint/2010/main" val="4114653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44</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45</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46</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47</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Requiring a single-antibody solution rules out the possibility of the system considering a solution that, say, involved an antibody to epitope B and an antibody to epitope C.</a:t>
            </a:r>
          </a:p>
        </p:txBody>
      </p:sp>
      <p:sp>
        <p:nvSpPr>
          <p:cNvPr id="4" name="Slide Number Placeholder 3"/>
          <p:cNvSpPr>
            <a:spLocks noGrp="1"/>
          </p:cNvSpPr>
          <p:nvPr>
            <p:ph type="sldNum" sz="quarter" idx="5"/>
          </p:nvPr>
        </p:nvSpPr>
        <p:spPr/>
        <p:txBody>
          <a:bodyPr/>
          <a:lstStyle/>
          <a:p>
            <a:fld id="{9AF95328-D31D-45AB-991F-5F3DA55EDE23}" type="slidenum">
              <a:rPr lang="en-US" smtClean="0"/>
              <a:t>49</a:t>
            </a:fld>
            <a:endParaRPr lang="en-US" dirty="0"/>
          </a:p>
        </p:txBody>
      </p:sp>
    </p:spTree>
    <p:extLst>
      <p:ext uri="{BB962C8B-B14F-4D97-AF65-F5344CB8AC3E}">
        <p14:creationId xmlns:p14="http://schemas.microsoft.com/office/powerpoint/2010/main" val="3219524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50</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Backup slide where everything is an image in case the PowerPoint “WordArt” doesn’t work when live.</a:t>
            </a:r>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174459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51</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52</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53</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54</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55</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of these requests </a:t>
            </a:r>
            <a:r>
              <a:rPr lang="en-US"/>
              <a:t>have slightly </a:t>
            </a:r>
            <a:r>
              <a:rPr lang="en-US" dirty="0"/>
              <a:t>bulky payloads, but bandwidth </a:t>
            </a:r>
            <a:r>
              <a:rPr lang="en-US"/>
              <a:t>is cheap.</a:t>
            </a: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56</a:t>
            </a:fld>
            <a:endParaRPr lang="en-US"/>
          </a:p>
        </p:txBody>
      </p:sp>
    </p:spTree>
    <p:extLst>
      <p:ext uri="{BB962C8B-B14F-4D97-AF65-F5344CB8AC3E}">
        <p14:creationId xmlns:p14="http://schemas.microsoft.com/office/powerpoint/2010/main" val="144997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a:p>
        </p:txBody>
      </p:sp>
    </p:spTree>
    <p:extLst>
      <p:ext uri="{BB962C8B-B14F-4D97-AF65-F5344CB8AC3E}">
        <p14:creationId xmlns:p14="http://schemas.microsoft.com/office/powerpoint/2010/main" val="418520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16</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laboratory test utilization guidance implemented as notes in an order set. Additionally, the undesirable Vitamin D 1 25 Dihydroxy order is not selected by default. This intervention was not popular with physicians, because orders only accessible in order sets are not easily placed in some contexts like so-called “quick-orders pages” and “favorite orders lists.”</a:t>
            </a:r>
          </a:p>
        </p:txBody>
      </p:sp>
      <p:sp>
        <p:nvSpPr>
          <p:cNvPr id="4" name="Slide Number Placeholder 3"/>
          <p:cNvSpPr>
            <a:spLocks noGrp="1"/>
          </p:cNvSpPr>
          <p:nvPr>
            <p:ph type="sldNum" sz="quarter" idx="5"/>
          </p:nvPr>
        </p:nvSpPr>
        <p:spPr/>
        <p:txBody>
          <a:bodyPr/>
          <a:lstStyle/>
          <a:p>
            <a:fld id="{9AF95328-D31D-45AB-991F-5F3DA55EDE23}" type="slidenum">
              <a:rPr lang="en-US" smtClean="0"/>
              <a:t>18</a:t>
            </a:fld>
            <a:endParaRPr lang="en-US"/>
          </a:p>
        </p:txBody>
      </p:sp>
    </p:spTree>
    <p:extLst>
      <p:ext uri="{BB962C8B-B14F-4D97-AF65-F5344CB8AC3E}">
        <p14:creationId xmlns:p14="http://schemas.microsoft.com/office/powerpoint/2010/main" val="220627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19</a:t>
            </a:fld>
            <a:endParaRPr lang="en-US"/>
          </a:p>
        </p:txBody>
      </p:sp>
    </p:spTree>
    <p:extLst>
      <p:ext uri="{BB962C8B-B14F-4D97-AF65-F5344CB8AC3E}">
        <p14:creationId xmlns:p14="http://schemas.microsoft.com/office/powerpoint/2010/main" val="2845251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b="1" dirty="0">
                <a:solidFill>
                  <a:srgbClr val="00B050"/>
                </a:solidFill>
              </a:rPr>
              <a:t>GET</a:t>
            </a:r>
          </a:p>
          <a:p>
            <a:pPr marL="457200" indent="-457200">
              <a:buFont typeface="+mj-lt"/>
              <a:buAutoNum type="alphaUcPeriod"/>
            </a:pPr>
            <a:r>
              <a:rPr lang="en-US" sz="2400" strike="sngStrike" dirty="0">
                <a:solidFill>
                  <a:srgbClr val="FF0000"/>
                </a:solidFill>
              </a:rPr>
              <a:t>GIMME’</a:t>
            </a:r>
          </a:p>
          <a:p>
            <a:pPr marL="457200" indent="-457200">
              <a:buFont typeface="+mj-lt"/>
              <a:buAutoNum type="alphaUcPeriod"/>
            </a:pPr>
            <a:r>
              <a:rPr lang="en-US" sz="2400" strike="sngStrike" dirty="0">
                <a:solidFill>
                  <a:srgbClr val="FF0000"/>
                </a:solidFill>
              </a:rPr>
              <a:t>IT’S MINE</a:t>
            </a:r>
          </a:p>
          <a:p>
            <a:pPr marL="457200" indent="-457200">
              <a:buFont typeface="+mj-lt"/>
              <a:buAutoNum type="alphaUcPeriod"/>
            </a:pPr>
            <a:r>
              <a:rPr lang="en-US" sz="2400" strike="sngStrike" dirty="0">
                <a:solidFill>
                  <a:srgbClr val="FF0000"/>
                </a:solidFill>
              </a:rPr>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pic>
        <p:nvPicPr>
          <p:cNvPr id="5" name="Picture 4">
            <a:extLst>
              <a:ext uri="{FF2B5EF4-FFF2-40B4-BE49-F238E27FC236}">
                <a16:creationId xmlns:a16="http://schemas.microsoft.com/office/drawing/2014/main" id="{1AFC8971-FB52-4ACF-A78D-EA98B2683E55}"/>
              </a:ext>
            </a:extLst>
          </p:cNvPr>
          <p:cNvPicPr>
            <a:picLocks noChangeAspect="1"/>
          </p:cNvPicPr>
          <p:nvPr/>
        </p:nvPicPr>
        <p:blipFill rotWithShape="1">
          <a:blip r:embed="rId2"/>
          <a:srcRect b="36739"/>
          <a:stretch/>
        </p:blipFill>
        <p:spPr>
          <a:xfrm>
            <a:off x="4495800" y="1970041"/>
            <a:ext cx="3239691" cy="2845731"/>
          </a:xfrm>
          <a:prstGeom prst="rect">
            <a:avLst/>
          </a:prstGeom>
          <a:ln>
            <a:solidFill>
              <a:schemeClr val="accent1"/>
            </a:solidFill>
          </a:ln>
        </p:spPr>
      </p:pic>
      <p:sp>
        <p:nvSpPr>
          <p:cNvPr id="6" name="Freeform: Shape 5">
            <a:extLst>
              <a:ext uri="{FF2B5EF4-FFF2-40B4-BE49-F238E27FC236}">
                <a16:creationId xmlns:a16="http://schemas.microsoft.com/office/drawing/2014/main" id="{EF36AD6A-1839-48E7-9274-31ECF7B461AE}"/>
              </a:ext>
            </a:extLst>
          </p:cNvPr>
          <p:cNvSpPr/>
          <p:nvPr/>
        </p:nvSpPr>
        <p:spPr>
          <a:xfrm>
            <a:off x="1610360" y="2508956"/>
            <a:ext cx="3007360" cy="1687124"/>
          </a:xfrm>
          <a:custGeom>
            <a:avLst/>
            <a:gdLst>
              <a:gd name="connsiteX0" fmla="*/ 0 w 3007360"/>
              <a:gd name="connsiteY0" fmla="*/ 56444 h 1687124"/>
              <a:gd name="connsiteX1" fmla="*/ 1742440 w 3007360"/>
              <a:gd name="connsiteY1" fmla="*/ 97084 h 1687124"/>
              <a:gd name="connsiteX2" fmla="*/ 1422400 w 3007360"/>
              <a:gd name="connsiteY2" fmla="*/ 955604 h 1687124"/>
              <a:gd name="connsiteX3" fmla="*/ 3007360 w 3007360"/>
              <a:gd name="connsiteY3" fmla="*/ 1687124 h 1687124"/>
            </a:gdLst>
            <a:ahLst/>
            <a:cxnLst>
              <a:cxn ang="0">
                <a:pos x="connsiteX0" y="connsiteY0"/>
              </a:cxn>
              <a:cxn ang="0">
                <a:pos x="connsiteX1" y="connsiteY1"/>
              </a:cxn>
              <a:cxn ang="0">
                <a:pos x="connsiteX2" y="connsiteY2"/>
              </a:cxn>
              <a:cxn ang="0">
                <a:pos x="connsiteX3" y="connsiteY3"/>
              </a:cxn>
            </a:cxnLst>
            <a:rect l="l" t="t" r="r" b="b"/>
            <a:pathLst>
              <a:path w="3007360" h="1687124">
                <a:moveTo>
                  <a:pt x="0" y="56444"/>
                </a:moveTo>
                <a:cubicBezTo>
                  <a:pt x="752686" y="1834"/>
                  <a:pt x="1505373" y="-52776"/>
                  <a:pt x="1742440" y="97084"/>
                </a:cubicBezTo>
                <a:cubicBezTo>
                  <a:pt x="1979507" y="246944"/>
                  <a:pt x="1211580" y="690597"/>
                  <a:pt x="1422400" y="955604"/>
                </a:cubicBezTo>
                <a:cubicBezTo>
                  <a:pt x="1633220" y="1220611"/>
                  <a:pt x="2320290" y="1453867"/>
                  <a:pt x="3007360" y="1687124"/>
                </a:cubicBezTo>
              </a:path>
            </a:pathLst>
          </a:custGeom>
          <a:noFill/>
          <a:ln>
            <a:solidFill>
              <a:srgbClr val="00B05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6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r>
              <a:rPr lang="en-US" sz="2400" dirty="0"/>
              <a:t>Drug – drug allergy alerts</a:t>
            </a:r>
          </a:p>
          <a:p>
            <a:r>
              <a:rPr lang="en-US" sz="2400" dirty="0"/>
              <a:t>Teratogenic drug alerts in reproductive age women</a:t>
            </a:r>
          </a:p>
          <a:p>
            <a:r>
              <a:rPr lang="en-US" sz="2400" dirty="0"/>
              <a:t>Laboratory test recommendations (</a:t>
            </a:r>
            <a:r>
              <a:rPr lang="en-US" sz="2400" dirty="0" err="1"/>
              <a:t>e.g</a:t>
            </a:r>
            <a:r>
              <a:rPr lang="en-US" sz="2400" dirty="0"/>
              <a:t>, overdue HbA1c in diabetic patient, overdue PT/INR in warfarin patient)</a:t>
            </a:r>
          </a:p>
          <a:p>
            <a:r>
              <a:rPr lang="en-US" sz="2400" dirty="0"/>
              <a:t>CPOE order sets (e.g., Cerner Millennium “</a:t>
            </a:r>
            <a:r>
              <a:rPr lang="en-US" sz="2400" dirty="0" err="1"/>
              <a:t>PowerPlans</a:t>
            </a:r>
            <a:r>
              <a:rPr lang="en-US" sz="2400" dirty="0"/>
              <a:t>”)</a:t>
            </a:r>
          </a:p>
          <a:p>
            <a:r>
              <a:rPr lang="en-US" sz="2400" dirty="0"/>
              <a:t>CPOE duplicate order alerts</a:t>
            </a:r>
          </a:p>
          <a:p>
            <a:r>
              <a:rPr lang="en-US" sz="2400" dirty="0"/>
              <a:t>CPOE test utilization alerts (e.g., are you sure you really want to order a 1,25-dihydroxy vitamin D level?)</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Common Examples of CDS</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CPOE = Computerized Physician Order Entry</a:t>
            </a:r>
          </a:p>
        </p:txBody>
      </p:sp>
    </p:spTree>
    <p:extLst>
      <p:ext uri="{BB962C8B-B14F-4D97-AF65-F5344CB8AC3E}">
        <p14:creationId xmlns:p14="http://schemas.microsoft.com/office/powerpoint/2010/main" val="1599165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CA2-F0AA-4295-BB60-C6EDA5EF5CDF}"/>
              </a:ext>
            </a:extLst>
          </p:cNvPr>
          <p:cNvPicPr>
            <a:picLocks noChangeAspect="1"/>
          </p:cNvPicPr>
          <p:nvPr/>
        </p:nvPicPr>
        <p:blipFill>
          <a:blip r:embed="rId3"/>
          <a:stretch>
            <a:fillRect/>
          </a:stretch>
        </p:blipFill>
        <p:spPr>
          <a:xfrm>
            <a:off x="385762" y="971550"/>
            <a:ext cx="8372475" cy="3924300"/>
          </a:xfrm>
          <a:prstGeom prst="rect">
            <a:avLst/>
          </a:prstGeom>
          <a:ln>
            <a:solidFill>
              <a:schemeClr val="accent1"/>
            </a:solidFill>
          </a:ln>
        </p:spPr>
      </p:pic>
    </p:spTree>
    <p:extLst>
      <p:ext uri="{BB962C8B-B14F-4D97-AF65-F5344CB8AC3E}">
        <p14:creationId xmlns:p14="http://schemas.microsoft.com/office/powerpoint/2010/main" val="2539670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00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412887" y="1504950"/>
            <a:ext cx="2661626" cy="369332"/>
          </a:xfrm>
          <a:prstGeom prst="rect">
            <a:avLst/>
          </a:prstGeom>
        </p:spPr>
        <p:txBody>
          <a:bodyPr wrap="none">
            <a:spAutoFit/>
          </a:bodyPr>
          <a:lstStyle/>
          <a:p>
            <a:r>
              <a:rPr lang="en-US" u="sng" dirty="0"/>
              <a:t>in-and-out-of-the-box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248150"/>
            <a:ext cx="6553200" cy="646331"/>
          </a:xfrm>
          <a:prstGeom prst="rect">
            <a:avLst/>
          </a:prstGeom>
        </p:spPr>
        <p:txBody>
          <a:bodyPr wrap="square">
            <a:spAutoFit/>
          </a:bodyPr>
          <a:lstStyle/>
          <a:p>
            <a:r>
              <a:rPr lang="en-US" dirty="0"/>
              <a:t>More specifically, how do we get out-of-the-box CDS functionality while still respecting the 5 rights?</a:t>
            </a:r>
          </a:p>
        </p:txBody>
      </p:sp>
    </p:spTree>
    <p:extLst>
      <p:ext uri="{BB962C8B-B14F-4D97-AF65-F5344CB8AC3E}">
        <p14:creationId xmlns:p14="http://schemas.microsoft.com/office/powerpoint/2010/main" val="1749983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127790" y="2387084"/>
            <a:ext cx="2888419" cy="369332"/>
          </a:xfrm>
          <a:prstGeom prst="rect">
            <a:avLst/>
          </a:prstGeom>
        </p:spPr>
        <p:txBody>
          <a:bodyPr wrap="none">
            <a:spAutoFit/>
          </a:bodyPr>
          <a:lstStyle/>
          <a:p>
            <a:r>
              <a:rPr lang="en-US" dirty="0"/>
              <a:t>send me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Tree>
    <p:extLst>
      <p:ext uri="{BB962C8B-B14F-4D97-AF65-F5344CB8AC3E}">
        <p14:creationId xmlns:p14="http://schemas.microsoft.com/office/powerpoint/2010/main" val="3156738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744226" y="2387084"/>
            <a:ext cx="3655553" cy="369332"/>
          </a:xfrm>
          <a:prstGeom prst="rect">
            <a:avLst/>
          </a:prstGeom>
        </p:spPr>
        <p:txBody>
          <a:bodyPr wrap="none">
            <a:spAutoFit/>
          </a:bodyPr>
          <a:lstStyle/>
          <a:p>
            <a:r>
              <a:rPr lang="en-US" dirty="0"/>
              <a:t>REQUEST: HTTP GET /document.html</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200266" y="3421618"/>
            <a:ext cx="4743478" cy="369332"/>
          </a:xfrm>
          <a:prstGeom prst="rect">
            <a:avLst/>
          </a:prstGeom>
        </p:spPr>
        <p:txBody>
          <a:bodyPr wrap="none">
            <a:spAutoFit/>
          </a:bodyPr>
          <a:lstStyle/>
          <a:p>
            <a:r>
              <a:rPr lang="en-US" dirty="0"/>
              <a:t>RESPONSE: HTTP 200, &lt;html&gt;blah, blah&lt;/html&gt;</a:t>
            </a:r>
            <a:r>
              <a:rPr lang="en-US" baseline="30000" dirty="0"/>
              <a:t>‡</a:t>
            </a:r>
          </a:p>
        </p:txBody>
      </p:sp>
      <p:sp>
        <p:nvSpPr>
          <p:cNvPr id="2" name="Rectangle 1">
            <a:extLst>
              <a:ext uri="{FF2B5EF4-FFF2-40B4-BE49-F238E27FC236}">
                <a16:creationId xmlns:a16="http://schemas.microsoft.com/office/drawing/2014/main" id="{AEE27B7D-FC37-4EEB-B6F5-1F01455635F9}"/>
              </a:ext>
            </a:extLst>
          </p:cNvPr>
          <p:cNvSpPr/>
          <p:nvPr/>
        </p:nvSpPr>
        <p:spPr>
          <a:xfrm>
            <a:off x="2119059" y="4471626"/>
            <a:ext cx="4908056" cy="646331"/>
          </a:xfrm>
          <a:prstGeom prst="rect">
            <a:avLst/>
          </a:prstGeom>
        </p:spPr>
        <p:txBody>
          <a:bodyPr wrap="square">
            <a:spAutoFit/>
          </a:bodyPr>
          <a:lstStyle/>
          <a:p>
            <a:r>
              <a:rPr lang="en-US" dirty="0"/>
              <a:t>‡The HTML document in the response payload represents both the </a:t>
            </a:r>
            <a:r>
              <a:rPr lang="en-US" i="1" dirty="0"/>
              <a:t>content</a:t>
            </a:r>
            <a:r>
              <a:rPr lang="en-US" dirty="0"/>
              <a:t> and the </a:t>
            </a:r>
            <a:r>
              <a:rPr lang="en-US" i="1" dirty="0"/>
              <a:t>presentation</a:t>
            </a:r>
            <a:r>
              <a:rPr lang="en-US" dirty="0"/>
              <a:t>.</a:t>
            </a:r>
          </a:p>
        </p:txBody>
      </p:sp>
    </p:spTree>
    <p:extLst>
      <p:ext uri="{BB962C8B-B14F-4D97-AF65-F5344CB8AC3E}">
        <p14:creationId xmlns:p14="http://schemas.microsoft.com/office/powerpoint/2010/main" val="1440441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Request (in English)</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638816" y="2387084"/>
            <a:ext cx="3866379" cy="369332"/>
          </a:xfrm>
          <a:prstGeom prst="rect">
            <a:avLst/>
          </a:prstGeom>
        </p:spPr>
        <p:txBody>
          <a:bodyPr wrap="none">
            <a:spAutoFit/>
          </a:bodyPr>
          <a:lstStyle/>
          <a:p>
            <a:r>
              <a:rPr lang="en-US" dirty="0"/>
              <a:t>send me the information for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2" name="Rectangle 1">
            <a:extLst>
              <a:ext uri="{FF2B5EF4-FFF2-40B4-BE49-F238E27FC236}">
                <a16:creationId xmlns:a16="http://schemas.microsoft.com/office/drawing/2014/main" id="{70C5DCD8-982B-43BC-B965-B469F7DEDCB8}"/>
              </a:ext>
            </a:extLst>
          </p:cNvPr>
          <p:cNvSpPr/>
          <p:nvPr/>
        </p:nvSpPr>
        <p:spPr>
          <a:xfrm>
            <a:off x="2869409" y="4446445"/>
            <a:ext cx="3452805" cy="369332"/>
          </a:xfrm>
          <a:prstGeom prst="rect">
            <a:avLst/>
          </a:prstGeom>
        </p:spPr>
        <p:txBody>
          <a:bodyPr wrap="none">
            <a:spAutoFit/>
          </a:bodyPr>
          <a:lstStyle/>
          <a:p>
            <a:r>
              <a:rPr lang="en-US" dirty="0"/>
              <a:t>*JavaScript Object Notation (JSON)</a:t>
            </a:r>
          </a:p>
        </p:txBody>
      </p:sp>
    </p:spTree>
    <p:extLst>
      <p:ext uri="{BB962C8B-B14F-4D97-AF65-F5344CB8AC3E}">
        <p14:creationId xmlns:p14="http://schemas.microsoft.com/office/powerpoint/2010/main" val="83494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Request (in HTTP)</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sp>
        <p:nvSpPr>
          <p:cNvPr id="16" name="Rectangle 15">
            <a:extLst>
              <a:ext uri="{FF2B5EF4-FFF2-40B4-BE49-F238E27FC236}">
                <a16:creationId xmlns:a16="http://schemas.microsoft.com/office/drawing/2014/main" id="{49DF1848-71E9-4462-B439-024F7EAFC94F}"/>
              </a:ext>
            </a:extLst>
          </p:cNvPr>
          <p:cNvSpPr/>
          <p:nvPr/>
        </p:nvSpPr>
        <p:spPr>
          <a:xfrm>
            <a:off x="2570537" y="1657350"/>
            <a:ext cx="3982663" cy="381000"/>
          </a:xfrm>
          <a:prstGeom prst="rect">
            <a:avLst/>
          </a:prstGeom>
          <a:solidFill>
            <a:schemeClr val="bg1"/>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70C0"/>
                </a:solidFill>
              </a:rPr>
              <a:t>wide area data network</a:t>
            </a:r>
          </a:p>
        </p:txBody>
      </p:sp>
      <p:cxnSp>
        <p:nvCxnSpPr>
          <p:cNvPr id="19" name="Straight Connector 18">
            <a:extLst>
              <a:ext uri="{FF2B5EF4-FFF2-40B4-BE49-F238E27FC236}">
                <a16:creationId xmlns:a16="http://schemas.microsoft.com/office/drawing/2014/main" id="{0808B52E-BCB5-4124-A4B3-4627A3D0BFBB}"/>
              </a:ext>
            </a:extLst>
          </p:cNvPr>
          <p:cNvCxnSpPr>
            <a:stCxn id="12" idx="3"/>
            <a:endCxn id="16" idx="1"/>
          </p:cNvCxnSpPr>
          <p:nvPr/>
        </p:nvCxnSpPr>
        <p:spPr>
          <a:xfrm>
            <a:off x="2438399" y="1847850"/>
            <a:ext cx="1321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stCxn id="16" idx="3"/>
            <a:endCxn id="13" idx="1"/>
          </p:cNvCxnSpPr>
          <p:nvPr/>
        </p:nvCxnSpPr>
        <p:spPr>
          <a:xfrm>
            <a:off x="6553200" y="184785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038076" y="2387084"/>
            <a:ext cx="5067862" cy="369332"/>
          </a:xfrm>
          <a:prstGeom prst="rect">
            <a:avLst/>
          </a:prstGeom>
        </p:spPr>
        <p:txBody>
          <a:bodyPr wrap="none">
            <a:spAutoFit/>
          </a:bodyPr>
          <a:lstStyle/>
          <a:p>
            <a:r>
              <a:rPr lang="en-US" dirty="0"/>
              <a:t>REQUEST: HTTP GET /alleles/HLA-DPB1*01:01:01:01</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93960" y="3421618"/>
            <a:ext cx="4956100" cy="369332"/>
          </a:xfrm>
          <a:prstGeom prst="rect">
            <a:avLst/>
          </a:prstGeom>
        </p:spPr>
        <p:txBody>
          <a:bodyPr wrap="none">
            <a:spAutoFit/>
          </a:bodyPr>
          <a:lstStyle/>
          <a:p>
            <a:r>
              <a:rPr lang="en-US" dirty="0"/>
              <a:t>RESPONSE: HTTP 200, {</a:t>
            </a:r>
            <a:r>
              <a:rPr lang="en-US" dirty="0" err="1"/>
              <a:t>alleleName</a:t>
            </a:r>
            <a:r>
              <a:rPr lang="en-US" dirty="0"/>
              <a:t>: HLA-DPB1*…}‡</a:t>
            </a:r>
          </a:p>
        </p:txBody>
      </p:sp>
      <p:sp>
        <p:nvSpPr>
          <p:cNvPr id="2" name="Rectangle 1">
            <a:extLst>
              <a:ext uri="{FF2B5EF4-FFF2-40B4-BE49-F238E27FC236}">
                <a16:creationId xmlns:a16="http://schemas.microsoft.com/office/drawing/2014/main" id="{AEE27B7D-FC37-4EEB-B6F5-1F01455635F9}"/>
              </a:ext>
            </a:extLst>
          </p:cNvPr>
          <p:cNvSpPr/>
          <p:nvPr/>
        </p:nvSpPr>
        <p:spPr>
          <a:xfrm>
            <a:off x="2354929" y="4446445"/>
            <a:ext cx="4434141" cy="646331"/>
          </a:xfrm>
          <a:prstGeom prst="rect">
            <a:avLst/>
          </a:prstGeom>
        </p:spPr>
        <p:txBody>
          <a:bodyPr wrap="square">
            <a:spAutoFit/>
          </a:bodyPr>
          <a:lstStyle/>
          <a:p>
            <a:r>
              <a:rPr lang="en-US" dirty="0"/>
              <a:t>‡The JSON response payload is pure </a:t>
            </a:r>
            <a:r>
              <a:rPr lang="en-US" i="1" dirty="0"/>
              <a:t>content</a:t>
            </a:r>
            <a:r>
              <a:rPr lang="en-US" dirty="0"/>
              <a:t> without any </a:t>
            </a:r>
            <a:r>
              <a:rPr lang="en-US" i="1" dirty="0"/>
              <a:t>presentation</a:t>
            </a:r>
            <a:r>
              <a:rPr lang="en-US" dirty="0"/>
              <a:t>.</a:t>
            </a:r>
          </a:p>
        </p:txBody>
      </p:sp>
    </p:spTree>
    <p:extLst>
      <p:ext uri="{BB962C8B-B14F-4D97-AF65-F5344CB8AC3E}">
        <p14:creationId xmlns:p14="http://schemas.microsoft.com/office/powerpoint/2010/main" val="532807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939982" y="1428749"/>
            <a:ext cx="4869248" cy="30480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1F1F97AE-B7BA-47DA-AAD9-C30FFDE0F2A4}"/>
              </a:ext>
            </a:extLst>
          </p:cNvPr>
          <p:cNvPicPr>
            <a:picLocks noChangeAspect="1"/>
          </p:cNvPicPr>
          <p:nvPr/>
        </p:nvPicPr>
        <p:blipFill rotWithShape="1">
          <a:blip r:embed="rId2"/>
          <a:srcRect t="1482" b="70370"/>
          <a:stretch/>
        </p:blipFill>
        <p:spPr>
          <a:xfrm>
            <a:off x="3619334" y="862014"/>
            <a:ext cx="5476994" cy="1447800"/>
          </a:xfrm>
          <a:prstGeom prst="rect">
            <a:avLst/>
          </a:prstGeom>
        </p:spPr>
      </p:pic>
      <p:pic>
        <p:nvPicPr>
          <p:cNvPr id="3" name="Picture 2">
            <a:extLst>
              <a:ext uri="{FF2B5EF4-FFF2-40B4-BE49-F238E27FC236}">
                <a16:creationId xmlns:a16="http://schemas.microsoft.com/office/drawing/2014/main" id="{CDC1A6EC-DFF6-46CA-B429-D5343AAFD68C}"/>
              </a:ext>
            </a:extLst>
          </p:cNvPr>
          <p:cNvPicPr>
            <a:picLocks noChangeAspect="1"/>
          </p:cNvPicPr>
          <p:nvPr/>
        </p:nvPicPr>
        <p:blipFill rotWithShape="1">
          <a:blip r:embed="rId3"/>
          <a:srcRect t="12963" b="33742"/>
          <a:stretch/>
        </p:blipFill>
        <p:spPr>
          <a:xfrm>
            <a:off x="3619334" y="2283622"/>
            <a:ext cx="5476994" cy="2741228"/>
          </a:xfrm>
          <a:prstGeom prst="rect">
            <a:avLst/>
          </a:prstGeom>
        </p:spPr>
      </p:pic>
      <p:sp>
        <p:nvSpPr>
          <p:cNvPr id="5" name="Rectangle 4">
            <a:extLst>
              <a:ext uri="{FF2B5EF4-FFF2-40B4-BE49-F238E27FC236}">
                <a16:creationId xmlns:a16="http://schemas.microsoft.com/office/drawing/2014/main" id="{22FA1004-0098-4C47-B7C1-6D275AB6BDF1}"/>
              </a:ext>
            </a:extLst>
          </p:cNvPr>
          <p:cNvSpPr/>
          <p:nvPr/>
        </p:nvSpPr>
        <p:spPr>
          <a:xfrm>
            <a:off x="8948736" y="1319214"/>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5988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1B1185-9E24-479C-A1E2-E8D3C03F61C0}"/>
              </a:ext>
            </a:extLst>
          </p:cNvPr>
          <p:cNvPicPr>
            <a:picLocks noChangeAspect="1"/>
          </p:cNvPicPr>
          <p:nvPr/>
        </p:nvPicPr>
        <p:blipFill>
          <a:blip r:embed="rId3"/>
          <a:stretch>
            <a:fillRect/>
          </a:stretch>
        </p:blipFill>
        <p:spPr>
          <a:xfrm>
            <a:off x="173584" y="1921510"/>
            <a:ext cx="2904896" cy="1685828"/>
          </a:xfrm>
          <a:prstGeom prst="rect">
            <a:avLst/>
          </a:prstGeom>
        </p:spPr>
      </p:pic>
      <p:sp>
        <p:nvSpPr>
          <p:cNvPr id="2" name="Content Placeholder 1"/>
          <p:cNvSpPr>
            <a:spLocks noGrp="1"/>
          </p:cNvSpPr>
          <p:nvPr>
            <p:ph idx="1"/>
          </p:nvPr>
        </p:nvSpPr>
        <p:spPr>
          <a:xfrm>
            <a:off x="3352800" y="1821458"/>
            <a:ext cx="5638800" cy="2655292"/>
          </a:xfrm>
          <a:ln>
            <a:solidFill>
              <a:schemeClr val="accent1"/>
            </a:solidFill>
          </a:ln>
        </p:spPr>
        <p:txBody>
          <a:bodyPr>
            <a:normAutofit/>
          </a:bodyPr>
          <a:lstStyle/>
          <a:p>
            <a:pPr marL="0" indent="0">
              <a:buNone/>
            </a:pPr>
            <a:r>
              <a:rPr lang="en-US" sz="1400" b="1" dirty="0">
                <a:solidFill>
                  <a:srgbClr val="FF0000"/>
                </a:solidFill>
                <a:latin typeface="Courier New" panose="02070309020205020404" pitchFamily="49" charset="0"/>
                <a:cs typeface="Courier New" panose="02070309020205020404" pitchFamily="49" charset="0"/>
              </a:rPr>
              <a:t>PUT</a:t>
            </a:r>
            <a:r>
              <a:rPr lang="en-US" sz="1400" dirty="0">
                <a:latin typeface="Courier New" panose="02070309020205020404" pitchFamily="49" charset="0"/>
                <a:cs typeface="Courier New" panose="02070309020205020404" pitchFamily="49" charset="0"/>
              </a:rPr>
              <a:t> /hladpb1/resources/</a:t>
            </a:r>
            <a:r>
              <a:rPr lang="en-US" sz="1400" b="1" dirty="0">
                <a:solidFill>
                  <a:srgbClr val="FF0000"/>
                </a:solidFill>
                <a:latin typeface="Courier New" panose="02070309020205020404" pitchFamily="49" charset="0"/>
                <a:cs typeface="Courier New" panose="02070309020205020404" pitchFamily="49" charset="0"/>
              </a:rPr>
              <a:t>alleles</a:t>
            </a:r>
            <a:r>
              <a:rPr lang="en-US" sz="1400" dirty="0">
                <a:latin typeface="Courier New" panose="02070309020205020404" pitchFamily="49" charset="0"/>
                <a:cs typeface="Courier New" panose="02070309020205020404" pitchFamily="49" charset="0"/>
              </a:rPr>
              <a:t>/</a:t>
            </a:r>
            <a:r>
              <a:rPr lang="en-US" sz="1400" b="1" dirty="0">
                <a:solidFill>
                  <a:srgbClr val="FF0000"/>
                </a:solidFill>
                <a:latin typeface="Courier New" panose="02070309020205020404" pitchFamily="49" charset="0"/>
                <a:cs typeface="Courier New" panose="02070309020205020404" pitchFamily="49" charset="0"/>
              </a:rPr>
              <a:t>HLA-DPB1*01:01:01:01</a:t>
            </a:r>
          </a:p>
          <a:p>
            <a:pPr marL="0" indent="0">
              <a:buNone/>
            </a:pPr>
            <a:r>
              <a:rPr lang="en-US" sz="1400" dirty="0">
                <a:latin typeface="Courier New" panose="02070309020205020404" pitchFamily="49" charset="0"/>
                <a:cs typeface="Courier New" panose="02070309020205020404" pitchFamily="49" charset="0"/>
              </a:rPr>
              <a:t>Host: rest.hlatools.org</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alleleName</a:t>
            </a:r>
            <a:r>
              <a:rPr lang="en-US" sz="1400" dirty="0">
                <a:latin typeface="Courier New" panose="02070309020205020404" pitchFamily="49" charset="0"/>
                <a:cs typeface="Courier New" panose="02070309020205020404" pitchFamily="49" charset="0"/>
              </a:rPr>
              <a:t>: "HLA-DPB1*01:01:01:01",</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donorTypeForCompat:false</a:t>
            </a:r>
            <a:r>
              <a:rPr lang="en-US" sz="1400" dirty="0">
                <a:latin typeface="Courier New" panose="02070309020205020404" pitchFamily="49" charset="0"/>
                <a:cs typeface="Courier New" panose="02070309020205020404" pitchFamily="49" charset="0"/>
              </a:rPr>
              <a:t>,</a:t>
            </a:r>
          </a:p>
          <a:p>
            <a:pPr marL="0" indent="0">
              <a:buNone/>
            </a:pP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recipientTypeForCompat:true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recipientAntibodyForCompat:false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Service Endpoints Accept JSON</a:t>
            </a:r>
            <a:r>
              <a:rPr lang="en-US" sz="3200" baseline="30000" dirty="0"/>
              <a:t>‡</a:t>
            </a:r>
            <a:r>
              <a:rPr lang="en-US" sz="3200" dirty="0"/>
              <a:t> Requests</a:t>
            </a:r>
          </a:p>
        </p:txBody>
      </p:sp>
      <p:sp>
        <p:nvSpPr>
          <p:cNvPr id="5" name="Rectangle 4">
            <a:extLst>
              <a:ext uri="{FF2B5EF4-FFF2-40B4-BE49-F238E27FC236}">
                <a16:creationId xmlns:a16="http://schemas.microsoft.com/office/drawing/2014/main" id="{C20DB382-5B0D-4E2A-B273-99A2B8106DB7}"/>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 name="Rectangle 5">
            <a:extLst>
              <a:ext uri="{FF2B5EF4-FFF2-40B4-BE49-F238E27FC236}">
                <a16:creationId xmlns:a16="http://schemas.microsoft.com/office/drawing/2014/main" id="{13C3B866-69AB-46BB-B9E5-35203C40E51B}"/>
              </a:ext>
            </a:extLst>
          </p:cNvPr>
          <p:cNvSpPr/>
          <p:nvPr/>
        </p:nvSpPr>
        <p:spPr>
          <a:xfrm>
            <a:off x="3945" y="4857750"/>
            <a:ext cx="9144000" cy="276999"/>
          </a:xfrm>
          <a:prstGeom prst="rect">
            <a:avLst/>
          </a:prstGeom>
        </p:spPr>
        <p:txBody>
          <a:bodyPr wrap="square">
            <a:spAutoFit/>
          </a:bodyPr>
          <a:lstStyle/>
          <a:p>
            <a:r>
              <a:rPr lang="en-US" sz="1200" dirty="0"/>
              <a:t>‡Web services </a:t>
            </a:r>
            <a:r>
              <a:rPr lang="en-US" sz="1200" i="1" dirty="0"/>
              <a:t>usually</a:t>
            </a:r>
            <a:r>
              <a:rPr lang="en-US" sz="1200" dirty="0"/>
              <a:t> return JSON, other formats are possible.</a:t>
            </a:r>
          </a:p>
        </p:txBody>
      </p:sp>
      <p:sp>
        <p:nvSpPr>
          <p:cNvPr id="11" name="Freeform: Shape 10">
            <a:extLst>
              <a:ext uri="{FF2B5EF4-FFF2-40B4-BE49-F238E27FC236}">
                <a16:creationId xmlns:a16="http://schemas.microsoft.com/office/drawing/2014/main" id="{0A088248-687C-47C9-B3C7-C155B861AE3A}"/>
              </a:ext>
            </a:extLst>
          </p:cNvPr>
          <p:cNvSpPr/>
          <p:nvPr/>
        </p:nvSpPr>
        <p:spPr>
          <a:xfrm>
            <a:off x="1459994" y="1690312"/>
            <a:ext cx="1958846" cy="989029"/>
          </a:xfrm>
          <a:custGeom>
            <a:avLst/>
            <a:gdLst>
              <a:gd name="connsiteX0" fmla="*/ 470406 w 1958846"/>
              <a:gd name="connsiteY0" fmla="*/ 981768 h 989029"/>
              <a:gd name="connsiteX1" fmla="*/ 3046 w 1958846"/>
              <a:gd name="connsiteY1" fmla="*/ 849688 h 989029"/>
              <a:gd name="connsiteX2" fmla="*/ 363726 w 1958846"/>
              <a:gd name="connsiteY2" fmla="*/ 31808 h 989029"/>
              <a:gd name="connsiteX3" fmla="*/ 1958846 w 1958846"/>
              <a:gd name="connsiteY3" fmla="*/ 245168 h 989029"/>
            </a:gdLst>
            <a:ahLst/>
            <a:cxnLst>
              <a:cxn ang="0">
                <a:pos x="connsiteX0" y="connsiteY0"/>
              </a:cxn>
              <a:cxn ang="0">
                <a:pos x="connsiteX1" y="connsiteY1"/>
              </a:cxn>
              <a:cxn ang="0">
                <a:pos x="connsiteX2" y="connsiteY2"/>
              </a:cxn>
              <a:cxn ang="0">
                <a:pos x="connsiteX3" y="connsiteY3"/>
              </a:cxn>
            </a:cxnLst>
            <a:rect l="l" t="t" r="r" b="b"/>
            <a:pathLst>
              <a:path w="1958846" h="989029">
                <a:moveTo>
                  <a:pt x="470406" y="981768"/>
                </a:moveTo>
                <a:cubicBezTo>
                  <a:pt x="245616" y="994891"/>
                  <a:pt x="20826" y="1008015"/>
                  <a:pt x="3046" y="849688"/>
                </a:cubicBezTo>
                <a:cubicBezTo>
                  <a:pt x="-14734" y="691361"/>
                  <a:pt x="37759" y="132561"/>
                  <a:pt x="363726" y="31808"/>
                </a:cubicBezTo>
                <a:cubicBezTo>
                  <a:pt x="689693" y="-68945"/>
                  <a:pt x="1324269" y="88111"/>
                  <a:pt x="1958846" y="245168"/>
                </a:cubicBezTo>
              </a:path>
            </a:pathLst>
          </a:custGeom>
          <a:noFill/>
          <a:ln w="76200">
            <a:solidFill>
              <a:srgbClr val="FF00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ECC5F8-766B-48AD-B048-774C634ED315}"/>
              </a:ext>
            </a:extLst>
          </p:cNvPr>
          <p:cNvSpPr/>
          <p:nvPr/>
        </p:nvSpPr>
        <p:spPr>
          <a:xfrm>
            <a:off x="1920240" y="2571750"/>
            <a:ext cx="2286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AC469D-098F-4D25-9A09-E2DD458994C0}"/>
              </a:ext>
            </a:extLst>
          </p:cNvPr>
          <p:cNvSpPr/>
          <p:nvPr/>
        </p:nvSpPr>
        <p:spPr>
          <a:xfrm>
            <a:off x="1752600" y="1364218"/>
            <a:ext cx="590226" cy="369332"/>
          </a:xfrm>
          <a:prstGeom prst="rect">
            <a:avLst/>
          </a:prstGeom>
        </p:spPr>
        <p:txBody>
          <a:bodyPr wrap="none">
            <a:spAutoFit/>
          </a:bodyPr>
          <a:lstStyle/>
          <a:p>
            <a:r>
              <a:rPr lang="en-US" dirty="0">
                <a:solidFill>
                  <a:srgbClr val="FF0000"/>
                </a:solidFill>
              </a:rPr>
              <a:t>click</a:t>
            </a:r>
          </a:p>
        </p:txBody>
      </p:sp>
    </p:spTree>
    <p:extLst>
      <p:ext uri="{BB962C8B-B14F-4D97-AF65-F5344CB8AC3E}">
        <p14:creationId xmlns:p14="http://schemas.microsoft.com/office/powerpoint/2010/main" val="229202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and </a:t>
            </a:r>
            <a:r>
              <a:rPr lang="en-US" sz="2400" i="1" dirty="0"/>
              <a:t>Web Services</a:t>
            </a:r>
            <a:r>
              <a:rPr lang="en-US" sz="2400" dirty="0"/>
              <a:t>.</a:t>
            </a:r>
          </a:p>
          <a:p>
            <a:pPr marL="514350" indent="-514350">
              <a:buFont typeface="+mj-lt"/>
              <a:buAutoNum type="arabicPeriod"/>
            </a:pPr>
            <a:r>
              <a:rPr lang="en-US" sz="2400" dirty="0"/>
              <a:t>Describe some examples of heuristic decision making algorithms in HLA donor-recipient matching.</a:t>
            </a:r>
          </a:p>
          <a:p>
            <a:pPr marL="514350" indent="-514350">
              <a:buFont typeface="+mj-lt"/>
              <a:buAutoNum type="arabicPeriod"/>
            </a:pPr>
            <a:r>
              <a:rPr lang="en-US" sz="2400" dirty="0"/>
              <a:t>Propose a web service-based technical architecture for an HLA donor-recipient matching clinical decision support application.</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fontScale="92500" lnSpcReduction="10000"/>
          </a:bodyPr>
          <a:lstStyle/>
          <a:p>
            <a:r>
              <a:rPr lang="en-US" sz="2000" dirty="0"/>
              <a:t>REST client libraries are available for almost any technology platform:</a:t>
            </a:r>
          </a:p>
          <a:p>
            <a:pPr lvl="1"/>
            <a:r>
              <a:rPr lang="en-US" sz="1800" dirty="0"/>
              <a:t>Thin web clients (i.e., JavaScript applications in web browsers)</a:t>
            </a:r>
          </a:p>
          <a:p>
            <a:pPr lvl="1"/>
            <a:r>
              <a:rPr lang="en-US" sz="1800" dirty="0"/>
              <a:t>Fat desktop applications (e.g., Java, .NET)</a:t>
            </a:r>
          </a:p>
          <a:p>
            <a:pPr lvl="1"/>
            <a:r>
              <a:rPr lang="en-US" sz="1800" dirty="0"/>
              <a:t>Mobile applications (e.g., Java, Swift)</a:t>
            </a:r>
          </a:p>
          <a:p>
            <a:pPr lvl="1"/>
            <a:r>
              <a:rPr lang="en-US" sz="1800" dirty="0"/>
              <a:t>Scripting languages (e.g., Python, Perl)</a:t>
            </a:r>
          </a:p>
          <a:p>
            <a:pPr lvl="1"/>
            <a:r>
              <a:rPr lang="en-US" sz="1800" dirty="0"/>
              <a:t>Analytical tools (e.g., R)</a:t>
            </a:r>
          </a:p>
          <a:p>
            <a:r>
              <a:rPr lang="en-US" sz="2000" dirty="0"/>
              <a:t>HTTP is well understood by software engineers, both on the client and server side (28 year old tech)</a:t>
            </a:r>
          </a:p>
          <a:p>
            <a:r>
              <a:rPr lang="en-US" sz="2000" dirty="0"/>
              <a:t>HTTP works well on high-latency wide area data networks (</a:t>
            </a:r>
            <a:r>
              <a:rPr lang="en-US" sz="2000" dirty="0" err="1"/>
              <a:t>i.e</a:t>
            </a:r>
            <a:r>
              <a:rPr lang="en-US" sz="2000" dirty="0"/>
              <a:t>, the internet)</a:t>
            </a:r>
          </a:p>
          <a:p>
            <a:r>
              <a:rPr lang="en-US" sz="2000" dirty="0"/>
              <a:t>REST web services leverage well-established HTTP security mechanisms (e.g., HTTPS, OAuth)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Widely Supported</a:t>
            </a:r>
          </a:p>
        </p:txBody>
      </p:sp>
    </p:spTree>
    <p:extLst>
      <p:ext uri="{BB962C8B-B14F-4D97-AF65-F5344CB8AC3E}">
        <p14:creationId xmlns:p14="http://schemas.microsoft.com/office/powerpoint/2010/main" val="1540910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000" dirty="0"/>
              <a:t>HL7 </a:t>
            </a:r>
            <a:r>
              <a:rPr lang="en-US" sz="2000" b="1" dirty="0"/>
              <a:t>Fast Healthcare Interoperability Resources </a:t>
            </a:r>
            <a:r>
              <a:rPr lang="en-US" sz="2000" dirty="0"/>
              <a:t>(FHIR) defines a set of REST web services resources for clinical medicine</a:t>
            </a:r>
          </a:p>
          <a:p>
            <a:pPr marL="0" indent="0">
              <a:buNone/>
            </a:pPr>
            <a:endParaRPr lang="en-US" sz="2000" dirty="0"/>
          </a:p>
          <a:p>
            <a:r>
              <a:rPr lang="en-US" sz="2000" dirty="0"/>
              <a:t>Enterprise clinical system vendors have implemented FHIR endpoints:</a:t>
            </a:r>
          </a:p>
          <a:p>
            <a:pPr lvl="1"/>
            <a:r>
              <a:rPr lang="en-US" sz="1600" dirty="0"/>
              <a:t>Cerner Corporation: Cerner Ignite APIs for Millennium</a:t>
            </a:r>
          </a:p>
          <a:p>
            <a:pPr lvl="1"/>
            <a:r>
              <a:rPr lang="en-US" sz="1600" dirty="0"/>
              <a:t>EPIC Systems Corporation: </a:t>
            </a:r>
            <a:r>
              <a:rPr lang="en-US" sz="1600" dirty="0" err="1"/>
              <a:t>Open.epic</a:t>
            </a:r>
            <a:endParaRPr lang="en-US" sz="1600" dirty="0"/>
          </a:p>
          <a:p>
            <a:pPr marL="457200" lvl="1" indent="0">
              <a:buNone/>
            </a:pPr>
            <a:endParaRPr lang="en-US" sz="1600" dirty="0"/>
          </a:p>
          <a:p>
            <a:r>
              <a:rPr lang="en-US" sz="2000" dirty="0"/>
              <a:t>Both </a:t>
            </a:r>
            <a:r>
              <a:rPr lang="en-US" sz="2000" b="1" dirty="0"/>
              <a:t>patient-facing</a:t>
            </a:r>
            <a:r>
              <a:rPr lang="en-US" sz="2000" dirty="0"/>
              <a:t> and </a:t>
            </a:r>
            <a:r>
              <a:rPr lang="en-US" sz="2000" b="1" dirty="0"/>
              <a:t>provider-facing</a:t>
            </a:r>
            <a:r>
              <a:rPr lang="en-US" sz="2000" dirty="0"/>
              <a:t> use cases are envisioned</a:t>
            </a:r>
          </a:p>
          <a:p>
            <a:endParaRPr lang="en-US" sz="2000" dirty="0"/>
          </a:p>
          <a:p>
            <a:endParaRPr lang="en-US" sz="20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REST Web Services are Emerging for Clinical Data</a:t>
            </a:r>
          </a:p>
        </p:txBody>
      </p:sp>
    </p:spTree>
    <p:extLst>
      <p:ext uri="{BB962C8B-B14F-4D97-AF65-F5344CB8AC3E}">
        <p14:creationId xmlns:p14="http://schemas.microsoft.com/office/powerpoint/2010/main" val="1080788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457200" y="1504950"/>
            <a:ext cx="4114800" cy="3124200"/>
          </a:xfrm>
        </p:spPr>
        <p:txBody>
          <a:bodyPr>
            <a:normAutofit lnSpcReduction="10000"/>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pPr marL="0" indent="0">
              <a:buNone/>
            </a:pPr>
            <a:r>
              <a:rPr lang="en-US" sz="2000" dirty="0"/>
              <a:t>.</a:t>
            </a:r>
          </a:p>
          <a:p>
            <a:pPr marL="0" indent="0">
              <a:buNone/>
            </a:pPr>
            <a:r>
              <a:rPr lang="en-US" sz="2000" dirty="0"/>
              <a:t>.</a:t>
            </a:r>
          </a:p>
          <a:p>
            <a:endParaRPr lang="en-US" sz="2000" dirty="0"/>
          </a:p>
        </p:txBody>
      </p:sp>
    </p:spTree>
    <p:extLst>
      <p:ext uri="{BB962C8B-B14F-4D97-AF65-F5344CB8AC3E}">
        <p14:creationId xmlns:p14="http://schemas.microsoft.com/office/powerpoint/2010/main" val="279378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1850285"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(clinical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(biomedical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Tree>
    <p:extLst>
      <p:ext uri="{BB962C8B-B14F-4D97-AF65-F5344CB8AC3E}">
        <p14:creationId xmlns:p14="http://schemas.microsoft.com/office/powerpoint/2010/main" val="3741893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pic>
        <p:nvPicPr>
          <p:cNvPr id="2" name="Picture 1">
            <a:extLst>
              <a:ext uri="{FF2B5EF4-FFF2-40B4-BE49-F238E27FC236}">
                <a16:creationId xmlns:a16="http://schemas.microsoft.com/office/drawing/2014/main" id="{1DFCAA26-7AE9-4A3D-81A8-5DE413230877}"/>
              </a:ext>
            </a:extLst>
          </p:cNvPr>
          <p:cNvPicPr>
            <a:picLocks noChangeAspect="1"/>
          </p:cNvPicPr>
          <p:nvPr/>
        </p:nvPicPr>
        <p:blipFill>
          <a:blip r:embed="rId3"/>
          <a:stretch>
            <a:fillRect/>
          </a:stretch>
        </p:blipFill>
        <p:spPr>
          <a:xfrm>
            <a:off x="533400" y="1819684"/>
            <a:ext cx="6296025" cy="3057525"/>
          </a:xfrm>
          <a:prstGeom prst="rect">
            <a:avLst/>
          </a:prstGeom>
          <a:ln>
            <a:solidFill>
              <a:schemeClr val="accent1"/>
            </a:solidFill>
          </a:ln>
        </p:spPr>
      </p:pic>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819400"/>
          </a:xfrm>
          <a:prstGeom prst="straightConnector1">
            <a:avLst/>
          </a:prstGeom>
          <a:ln>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0</a:t>
            </a:r>
          </a:p>
        </p:txBody>
      </p:sp>
      <p:pic>
        <p:nvPicPr>
          <p:cNvPr id="11" name="Picture 10">
            <a:extLst>
              <a:ext uri="{FF2B5EF4-FFF2-40B4-BE49-F238E27FC236}">
                <a16:creationId xmlns:a16="http://schemas.microsoft.com/office/drawing/2014/main" id="{13502BE0-6B63-4D8F-9113-763FFA321905}"/>
              </a:ext>
            </a:extLst>
          </p:cNvPr>
          <p:cNvPicPr>
            <a:picLocks noChangeAspect="1"/>
          </p:cNvPicPr>
          <p:nvPr/>
        </p:nvPicPr>
        <p:blipFill>
          <a:blip r:embed="rId4"/>
          <a:stretch>
            <a:fillRect/>
          </a:stretch>
        </p:blipFill>
        <p:spPr>
          <a:xfrm>
            <a:off x="5334000" y="2243433"/>
            <a:ext cx="3633787" cy="2266767"/>
          </a:xfrm>
          <a:prstGeom prst="rect">
            <a:avLst/>
          </a:prstGeom>
        </p:spPr>
      </p:pic>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7568804" y="2408709"/>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334816" y="3846718"/>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39CCAC-B63D-4800-A37E-7AB9D77C3732}"/>
              </a:ext>
            </a:extLst>
          </p:cNvPr>
          <p:cNvCxnSpPr>
            <a:cxnSpLocks/>
          </p:cNvCxnSpPr>
          <p:nvPr/>
        </p:nvCxnSpPr>
        <p:spPr>
          <a:xfrm flipH="1">
            <a:off x="304800" y="457849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9FF8B1-0D7C-497D-B2B7-5E249BA12F89}"/>
              </a:ext>
            </a:extLst>
          </p:cNvPr>
          <p:cNvCxnSpPr>
            <a:cxnSpLocks/>
          </p:cNvCxnSpPr>
          <p:nvPr/>
        </p:nvCxnSpPr>
        <p:spPr>
          <a:xfrm flipH="1">
            <a:off x="304800" y="47815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11</a:t>
            </a:r>
          </a:p>
        </p:txBody>
      </p:sp>
      <p:sp>
        <p:nvSpPr>
          <p:cNvPr id="45" name="Rectangle 44">
            <a:extLst>
              <a:ext uri="{FF2B5EF4-FFF2-40B4-BE49-F238E27FC236}">
                <a16:creationId xmlns:a16="http://schemas.microsoft.com/office/drawing/2014/main" id="{036304DA-931A-495F-A8E6-D10F7316AB15}"/>
              </a:ext>
            </a:extLst>
          </p:cNvPr>
          <p:cNvSpPr/>
          <p:nvPr/>
        </p:nvSpPr>
        <p:spPr>
          <a:xfrm>
            <a:off x="13592" y="438799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12</a:t>
            </a:r>
          </a:p>
        </p:txBody>
      </p:sp>
      <p:sp>
        <p:nvSpPr>
          <p:cNvPr id="46" name="Rectangle 45">
            <a:extLst>
              <a:ext uri="{FF2B5EF4-FFF2-40B4-BE49-F238E27FC236}">
                <a16:creationId xmlns:a16="http://schemas.microsoft.com/office/drawing/2014/main" id="{80FC8C9C-C628-4F6F-B1C8-22F1FC38DD36}"/>
              </a:ext>
            </a:extLst>
          </p:cNvPr>
          <p:cNvSpPr/>
          <p:nvPr/>
        </p:nvSpPr>
        <p:spPr>
          <a:xfrm>
            <a:off x="13592" y="460063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13</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807924"/>
            <a:ext cx="614271" cy="369332"/>
          </a:xfrm>
          <a:prstGeom prst="rect">
            <a:avLst/>
          </a:prstGeom>
        </p:spPr>
        <p:txBody>
          <a:bodyPr wrap="none">
            <a:spAutoFit/>
          </a:bodyPr>
          <a:lstStyle/>
          <a:p>
            <a:r>
              <a:rPr lang="en-US" dirty="0">
                <a:solidFill>
                  <a:schemeClr val="accent1"/>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150306"/>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52431" cy="276999"/>
          </a:xfrm>
          <a:prstGeom prst="rect">
            <a:avLst/>
          </a:prstGeom>
        </p:spPr>
        <p:txBody>
          <a:bodyPr wrap="none">
            <a:spAutoFit/>
          </a:bodyPr>
          <a:lstStyle/>
          <a:p>
            <a:r>
              <a:rPr lang="en-US" sz="1200" dirty="0">
                <a:solidFill>
                  <a:schemeClr val="accent1"/>
                </a:solidFill>
              </a:rPr>
              <a:t>click recip. type</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52431" cy="276999"/>
          </a:xfrm>
          <a:prstGeom prst="rect">
            <a:avLst/>
          </a:prstGeom>
        </p:spPr>
        <p:txBody>
          <a:bodyPr wrap="none">
            <a:spAutoFit/>
          </a:bodyPr>
          <a:lstStyle/>
          <a:p>
            <a:r>
              <a:rPr lang="en-US" sz="1200" dirty="0">
                <a:solidFill>
                  <a:schemeClr val="accent1"/>
                </a:solidFill>
              </a:rPr>
              <a:t>click recip. type</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81734" cy="276999"/>
          </a:xfrm>
          <a:prstGeom prst="rect">
            <a:avLst/>
          </a:prstGeom>
        </p:spPr>
        <p:txBody>
          <a:bodyPr wrap="none">
            <a:spAutoFit/>
          </a:bodyPr>
          <a:lstStyle/>
          <a:p>
            <a:r>
              <a:rPr lang="en-US" sz="1200" dirty="0">
                <a:solidFill>
                  <a:schemeClr val="accent1"/>
                </a:solidFill>
              </a:rPr>
              <a:t>click donor type</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81734" cy="276999"/>
          </a:xfrm>
          <a:prstGeom prst="rect">
            <a:avLst/>
          </a:prstGeom>
        </p:spPr>
        <p:txBody>
          <a:bodyPr wrap="none">
            <a:spAutoFit/>
          </a:bodyPr>
          <a:lstStyle/>
          <a:p>
            <a:r>
              <a:rPr lang="en-US" sz="1200" dirty="0">
                <a:solidFill>
                  <a:schemeClr val="accent1"/>
                </a:solidFill>
              </a:rPr>
              <a:t>click donor type</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042465" cy="276999"/>
          </a:xfrm>
          <a:prstGeom prst="rect">
            <a:avLst/>
          </a:prstGeom>
        </p:spPr>
        <p:txBody>
          <a:bodyPr wrap="none">
            <a:spAutoFit/>
          </a:bodyPr>
          <a:lstStyle/>
          <a:p>
            <a:r>
              <a:rPr lang="en-US" sz="1200" dirty="0">
                <a:solidFill>
                  <a:schemeClr val="accent1"/>
                </a:solidFill>
              </a:rPr>
              <a:t>click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042465" cy="276999"/>
          </a:xfrm>
          <a:prstGeom prst="rect">
            <a:avLst/>
          </a:prstGeom>
        </p:spPr>
        <p:txBody>
          <a:bodyPr wrap="none">
            <a:spAutoFit/>
          </a:bodyPr>
          <a:lstStyle/>
          <a:p>
            <a:r>
              <a:rPr lang="en-US" sz="1200" dirty="0">
                <a:solidFill>
                  <a:schemeClr val="accent1"/>
                </a:solidFill>
              </a:rPr>
              <a:t>click antibody</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042465" cy="276999"/>
          </a:xfrm>
          <a:prstGeom prst="rect">
            <a:avLst/>
          </a:prstGeom>
        </p:spPr>
        <p:txBody>
          <a:bodyPr wrap="none">
            <a:spAutoFit/>
          </a:bodyPr>
          <a:lstStyle/>
          <a:p>
            <a:r>
              <a:rPr lang="en-US" sz="1200" dirty="0">
                <a:solidFill>
                  <a:schemeClr val="accent1"/>
                </a:solidFill>
              </a:rPr>
              <a:t>click antibody</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042465" cy="276999"/>
          </a:xfrm>
          <a:prstGeom prst="rect">
            <a:avLst/>
          </a:prstGeom>
        </p:spPr>
        <p:txBody>
          <a:bodyPr wrap="none">
            <a:spAutoFit/>
          </a:bodyPr>
          <a:lstStyle/>
          <a:p>
            <a:r>
              <a:rPr lang="en-US" sz="1200" dirty="0">
                <a:solidFill>
                  <a:schemeClr val="accent1"/>
                </a:solidFill>
              </a:rPr>
              <a:t>click antibody</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042465" cy="276999"/>
          </a:xfrm>
          <a:prstGeom prst="rect">
            <a:avLst/>
          </a:prstGeom>
        </p:spPr>
        <p:txBody>
          <a:bodyPr wrap="none">
            <a:spAutoFit/>
          </a:bodyPr>
          <a:lstStyle/>
          <a:p>
            <a:r>
              <a:rPr lang="en-US" sz="1200" dirty="0">
                <a:solidFill>
                  <a:schemeClr val="accent1"/>
                </a:solidFill>
              </a:rPr>
              <a:t>click antibody</a:t>
            </a:r>
          </a:p>
        </p:txBody>
      </p:sp>
      <p:sp>
        <p:nvSpPr>
          <p:cNvPr id="62" name="Rectangle 61">
            <a:extLst>
              <a:ext uri="{FF2B5EF4-FFF2-40B4-BE49-F238E27FC236}">
                <a16:creationId xmlns:a16="http://schemas.microsoft.com/office/drawing/2014/main" id="{1E8A6F55-3C8E-42BB-8799-53034065B975}"/>
              </a:ext>
            </a:extLst>
          </p:cNvPr>
          <p:cNvSpPr/>
          <p:nvPr/>
        </p:nvSpPr>
        <p:spPr>
          <a:xfrm>
            <a:off x="3352800" y="4235087"/>
            <a:ext cx="1042465" cy="276999"/>
          </a:xfrm>
          <a:prstGeom prst="rect">
            <a:avLst/>
          </a:prstGeom>
        </p:spPr>
        <p:txBody>
          <a:bodyPr wrap="none">
            <a:spAutoFit/>
          </a:bodyPr>
          <a:lstStyle/>
          <a:p>
            <a:r>
              <a:rPr lang="en-US" sz="1200" dirty="0">
                <a:solidFill>
                  <a:schemeClr val="accent1"/>
                </a:solidFill>
              </a:rPr>
              <a:t>click antibody</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504551"/>
            <a:ext cx="1067793" cy="276999"/>
          </a:xfrm>
          <a:prstGeom prst="rect">
            <a:avLst/>
          </a:prstGeom>
        </p:spPr>
        <p:txBody>
          <a:bodyPr wrap="none">
            <a:spAutoFit/>
          </a:bodyPr>
          <a:lstStyle/>
          <a:p>
            <a:r>
              <a:rPr lang="en-US" sz="1200" dirty="0">
                <a:solidFill>
                  <a:schemeClr val="accent1"/>
                </a:solidFill>
              </a:rPr>
              <a:t>display results</a:t>
            </a:r>
          </a:p>
        </p:txBody>
      </p:sp>
      <p:sp>
        <p:nvSpPr>
          <p:cNvPr id="65" name="Right Brace 64">
            <a:extLst>
              <a:ext uri="{FF2B5EF4-FFF2-40B4-BE49-F238E27FC236}">
                <a16:creationId xmlns:a16="http://schemas.microsoft.com/office/drawing/2014/main" id="{0CA69D10-01D8-47C6-9BDE-04B676DAD3D9}"/>
              </a:ext>
            </a:extLst>
          </p:cNvPr>
          <p:cNvSpPr/>
          <p:nvPr/>
        </p:nvSpPr>
        <p:spPr>
          <a:xfrm>
            <a:off x="3286031" y="20860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ight Brace 65">
            <a:extLst>
              <a:ext uri="{FF2B5EF4-FFF2-40B4-BE49-F238E27FC236}">
                <a16:creationId xmlns:a16="http://schemas.microsoft.com/office/drawing/2014/main" id="{22C87F2B-F8DB-4BE3-97D9-1B78C886B993}"/>
              </a:ext>
            </a:extLst>
          </p:cNvPr>
          <p:cNvSpPr/>
          <p:nvPr/>
        </p:nvSpPr>
        <p:spPr>
          <a:xfrm>
            <a:off x="3276600" y="4448233"/>
            <a:ext cx="142969" cy="409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971800" y="3978686"/>
            <a:ext cx="2514600" cy="80286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E084C4D-1257-4381-BAA6-8FA63A8C3642}"/>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80773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14" name="Oval 13">
            <a:extLst>
              <a:ext uri="{FF2B5EF4-FFF2-40B4-BE49-F238E27FC236}">
                <a16:creationId xmlns:a16="http://schemas.microsoft.com/office/drawing/2014/main" id="{B6B29946-AD07-4678-B3A2-B4252C2F06A9}"/>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screenshot of a cell phone&#10;&#10;Description generated with very high confidence">
            <a:extLst>
              <a:ext uri="{FF2B5EF4-FFF2-40B4-BE49-F238E27FC236}">
                <a16:creationId xmlns:a16="http://schemas.microsoft.com/office/drawing/2014/main" id="{D294EF87-6E04-4771-B6E7-CA6E827878A5}"/>
              </a:ext>
            </a:extLst>
          </p:cNvPr>
          <p:cNvPicPr>
            <a:picLocks noChangeAspect="1"/>
          </p:cNvPicPr>
          <p:nvPr/>
        </p:nvPicPr>
        <p:blipFill>
          <a:blip r:embed="rId3"/>
          <a:stretch>
            <a:fillRect/>
          </a:stretch>
        </p:blipFill>
        <p:spPr>
          <a:xfrm>
            <a:off x="5867400" y="82171"/>
            <a:ext cx="2394121" cy="4921249"/>
          </a:xfrm>
          <a:prstGeom prst="rect">
            <a:avLst/>
          </a:prstGeom>
          <a:ln>
            <a:solidFill>
              <a:schemeClr val="accent1"/>
            </a:solidFill>
          </a:ln>
        </p:spPr>
      </p:pic>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2A35A76-F544-41BC-AC6B-30DC07716F8C}"/>
              </a:ext>
            </a:extLst>
          </p:cNvPr>
          <p:cNvSpPr/>
          <p:nvPr/>
        </p:nvSpPr>
        <p:spPr>
          <a:xfrm>
            <a:off x="5638800" y="4346926"/>
            <a:ext cx="26670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6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“B" is not inferred because bead #3 is positive but does not include the epitope. This is restrictive since it requires a single-antibody solution.</a:t>
            </a:r>
          </a:p>
        </p:txBody>
      </p:sp>
      <p:cxnSp>
        <p:nvCxnSpPr>
          <p:cNvPr id="23" name="Straight Arrow Connector 22">
            <a:extLst>
              <a:ext uri="{FF2B5EF4-FFF2-40B4-BE49-F238E27FC236}">
                <a16:creationId xmlns:a16="http://schemas.microsoft.com/office/drawing/2014/main" id="{59A9666A-C3E7-4625-AE61-E3CD2D5FC4A5}"/>
              </a:ext>
            </a:extLst>
          </p:cNvPr>
          <p:cNvCxnSpPr>
            <a:cxnSpLocks/>
            <a:endCxn id="26" idx="5"/>
          </p:cNvCxnSpPr>
          <p:nvPr/>
        </p:nvCxnSpPr>
        <p:spPr>
          <a:xfrm flipH="1" flipV="1">
            <a:off x="2366620" y="3305412"/>
            <a:ext cx="1443726" cy="1171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24" name="Oval 23">
            <a:extLst>
              <a:ext uri="{FF2B5EF4-FFF2-40B4-BE49-F238E27FC236}">
                <a16:creationId xmlns:a16="http://schemas.microsoft.com/office/drawing/2014/main" id="{BFE5C946-6B5D-44D0-A433-E5C80AF47D14}"/>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3" name="Title 2">
            <a:extLst>
              <a:ext uri="{FF2B5EF4-FFF2-40B4-BE49-F238E27FC236}">
                <a16:creationId xmlns:a16="http://schemas.microsoft.com/office/drawing/2014/main" id="{1B485A02-3FF0-40E8-BE0D-548791CE3790}"/>
              </a:ext>
            </a:extLst>
          </p:cNvPr>
          <p:cNvSpPr>
            <a:spLocks noGrp="1"/>
          </p:cNvSpPr>
          <p:nvPr>
            <p:ph type="title" idx="4294967295"/>
          </p:nvPr>
        </p:nvSpPr>
        <p:spPr>
          <a:xfrm>
            <a:off x="628650" y="819150"/>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2102392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pic>
        <p:nvPicPr>
          <p:cNvPr id="31" name="Picture 30">
            <a:extLst>
              <a:ext uri="{FF2B5EF4-FFF2-40B4-BE49-F238E27FC236}">
                <a16:creationId xmlns:a16="http://schemas.microsoft.com/office/drawing/2014/main" id="{11938FC4-FE5A-4535-B400-47B4A71688F3}"/>
              </a:ext>
            </a:extLst>
          </p:cNvPr>
          <p:cNvPicPr>
            <a:picLocks noChangeAspect="1"/>
          </p:cNvPicPr>
          <p:nvPr/>
        </p:nvPicPr>
        <p:blipFill>
          <a:blip r:embed="rId3"/>
          <a:stretch>
            <a:fillRect/>
          </a:stretch>
        </p:blipFill>
        <p:spPr>
          <a:xfrm>
            <a:off x="616845" y="2525452"/>
            <a:ext cx="691769" cy="772404"/>
          </a:xfrm>
          <a:prstGeom prst="rect">
            <a:avLst/>
          </a:prstGeom>
        </p:spPr>
      </p:pic>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web</a:t>
            </a:r>
          </a:p>
          <a:p>
            <a:pPr algn="ctr"/>
            <a:r>
              <a:rPr lang="en-US" dirty="0">
                <a:solidFill>
                  <a:schemeClr val="tx1"/>
                </a:solidFill>
              </a:rPr>
              <a:t>site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4"/>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539715" y="3271089"/>
            <a:ext cx="846027" cy="369332"/>
          </a:xfrm>
          <a:prstGeom prst="rect">
            <a:avLst/>
          </a:prstGeom>
        </p:spPr>
        <p:txBody>
          <a:bodyPr wrap="square">
            <a:spAutoFit/>
          </a:bodyPr>
          <a:lstStyle/>
          <a:p>
            <a:pPr algn="ctr"/>
            <a:r>
              <a:rPr lang="en-US" dirty="0"/>
              <a:t>person</a:t>
            </a:r>
          </a:p>
        </p:txBody>
      </p:sp>
      <p:sp>
        <p:nvSpPr>
          <p:cNvPr id="49" name="Rectangle 48">
            <a:extLst>
              <a:ext uri="{FF2B5EF4-FFF2-40B4-BE49-F238E27FC236}">
                <a16:creationId xmlns:a16="http://schemas.microsoft.com/office/drawing/2014/main" id="{3BD08C70-2AF3-4AA0-9445-5D29B3388439}"/>
              </a:ext>
            </a:extLst>
          </p:cNvPr>
          <p:cNvSpPr/>
          <p:nvPr/>
        </p:nvSpPr>
        <p:spPr>
          <a:xfrm>
            <a:off x="7086600" y="3335119"/>
            <a:ext cx="846027" cy="646331"/>
          </a:xfrm>
          <a:prstGeom prst="rect">
            <a:avLst/>
          </a:prstGeom>
        </p:spPr>
        <p:txBody>
          <a:bodyPr wrap="square">
            <a:spAutoFit/>
          </a:bodyPr>
          <a:lstStyle/>
          <a:p>
            <a:pPr algn="ctr"/>
            <a:r>
              <a:rPr lang="en-US" dirty="0"/>
              <a:t>clinical</a:t>
            </a:r>
          </a:p>
          <a:p>
            <a:pPr algn="ctr"/>
            <a:r>
              <a:rPr lang="en-US" dirty="0"/>
              <a:t>system</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2" grpId="0" animBg="1"/>
      <p:bldP spid="53" grpId="0" animBg="1"/>
      <p:bldP spid="54" grpId="0" animBg="1"/>
      <p:bldP spid="55" grpId="0"/>
      <p:bldP spid="56" grpId="0"/>
      <p:bldP spid="57" grpId="0"/>
      <p:bldP spid="5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51487"/>
          <a:stretch/>
        </p:blipFill>
        <p:spPr>
          <a:xfrm>
            <a:off x="46749" y="1347321"/>
            <a:ext cx="4372851" cy="2495247"/>
          </a:xfrm>
          <a:prstGeom prst="rect">
            <a:avLst/>
          </a:prstGeom>
        </p:spPr>
      </p:pic>
      <p:pic>
        <p:nvPicPr>
          <p:cNvPr id="13" name="Picture 12">
            <a:extLst>
              <a:ext uri="{FF2B5EF4-FFF2-40B4-BE49-F238E27FC236}">
                <a16:creationId xmlns:a16="http://schemas.microsoft.com/office/drawing/2014/main" id="{13384565-16C2-42F2-906E-00B91970A9E6}"/>
              </a:ext>
            </a:extLst>
          </p:cNvPr>
          <p:cNvPicPr>
            <a:picLocks noChangeAspect="1"/>
          </p:cNvPicPr>
          <p:nvPr/>
        </p:nvPicPr>
        <p:blipFill rotWithShape="1">
          <a:blip r:embed="rId3"/>
          <a:srcRect t="90359"/>
          <a:stretch/>
        </p:blipFill>
        <p:spPr>
          <a:xfrm>
            <a:off x="46748" y="3828443"/>
            <a:ext cx="4372851" cy="495907"/>
          </a:xfrm>
          <a:prstGeom prst="rect">
            <a:avLst/>
          </a:prstGeom>
        </p:spPr>
      </p:pic>
      <p:pic>
        <p:nvPicPr>
          <p:cNvPr id="15" name="Picture 14">
            <a:extLst>
              <a:ext uri="{FF2B5EF4-FFF2-40B4-BE49-F238E27FC236}">
                <a16:creationId xmlns:a16="http://schemas.microsoft.com/office/drawing/2014/main" id="{0AFF2CE7-A56C-4897-8965-CD388771D45F}"/>
              </a:ext>
            </a:extLst>
          </p:cNvPr>
          <p:cNvPicPr>
            <a:picLocks noChangeAspect="1"/>
          </p:cNvPicPr>
          <p:nvPr/>
        </p:nvPicPr>
        <p:blipFill rotWithShape="1">
          <a:blip r:embed="rId4"/>
          <a:srcRect t="75085" r="5868" b="571"/>
          <a:stretch/>
        </p:blipFill>
        <p:spPr>
          <a:xfrm>
            <a:off x="4572000" y="3105150"/>
            <a:ext cx="4495800" cy="1247543"/>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r="5868" b="41950"/>
          <a:stretch/>
        </p:blipFill>
        <p:spPr>
          <a:xfrm>
            <a:off x="4572001" y="1352550"/>
            <a:ext cx="4495799" cy="2974854"/>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329307-DE0E-42E4-8A57-99C3494992E6}"/>
              </a:ext>
            </a:extLst>
          </p:cNvPr>
          <p:cNvSpPr/>
          <p:nvPr/>
        </p:nvSpPr>
        <p:spPr>
          <a:xfrm rot="19018441">
            <a:off x="2202241" y="3852543"/>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50E2C69-BF05-45CA-9C36-776AA0209D65}"/>
              </a:ext>
            </a:extLst>
          </p:cNvPr>
          <p:cNvCxnSpPr>
            <a:cxnSpLocks/>
          </p:cNvCxnSpPr>
          <p:nvPr/>
        </p:nvCxnSpPr>
        <p:spPr>
          <a:xfrm flipH="1" flipV="1">
            <a:off x="3200400" y="1733550"/>
            <a:ext cx="533400"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CE2FD2E-3ED6-43E3-B3E7-53AAA9BAEB20}"/>
              </a:ext>
            </a:extLst>
          </p:cNvPr>
          <p:cNvSpPr/>
          <p:nvPr/>
        </p:nvSpPr>
        <p:spPr>
          <a:xfrm rot="19018441">
            <a:off x="6613546" y="3763744"/>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4"/>
            <a:ext cx="304478" cy="2055499"/>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3FEEC0-5B63-49C6-8FD3-BC3CBE4568E4}"/>
              </a:ext>
            </a:extLst>
          </p:cNvPr>
          <p:cNvCxnSpPr>
            <a:cxnSpLocks/>
          </p:cNvCxnSpPr>
          <p:nvPr/>
        </p:nvCxnSpPr>
        <p:spPr>
          <a:xfrm flipH="1" flipV="1">
            <a:off x="7924800" y="1772945"/>
            <a:ext cx="304478" cy="1941805"/>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260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3"/>
          <a:stretch>
            <a:fillRect/>
          </a:stretch>
        </p:blipFill>
        <p:spPr>
          <a:xfrm>
            <a:off x="7010400" y="4248150"/>
            <a:ext cx="1987233" cy="684831"/>
          </a:xfrm>
          <a:prstGeom prst="rect">
            <a:avLst/>
          </a:prstGeom>
          <a:ln w="76200">
            <a:solidFill>
              <a:schemeClr val="accent1"/>
            </a:solidFill>
          </a:ln>
        </p:spPr>
      </p:pic>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4"/>
          <a:srcRect t="46481" r="21274" b="27039"/>
          <a:stretch/>
        </p:blipFill>
        <p:spPr>
          <a:xfrm>
            <a:off x="520233" y="1885950"/>
            <a:ext cx="8103534" cy="1816475"/>
          </a:xfrm>
          <a:prstGeom prst="rect">
            <a:avLst/>
          </a:prstGeom>
          <a:ln w="76200">
            <a:solidFill>
              <a:schemeClr val="accent1"/>
            </a:solidFill>
          </a:ln>
        </p:spPr>
      </p:pic>
    </p:spTree>
    <p:extLst>
      <p:ext uri="{BB962C8B-B14F-4D97-AF65-F5344CB8AC3E}">
        <p14:creationId xmlns:p14="http://schemas.microsoft.com/office/powerpoint/2010/main" val="4269845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
        <p:nvSpPr>
          <p:cNvPr id="9" name="Rectangle 8">
            <a:extLst>
              <a:ext uri="{FF2B5EF4-FFF2-40B4-BE49-F238E27FC236}">
                <a16:creationId xmlns:a16="http://schemas.microsoft.com/office/drawing/2014/main" id="{CF0B95AD-ED07-4094-8BE3-CA9F823280FC}"/>
              </a:ext>
            </a:extLst>
          </p:cNvPr>
          <p:cNvSpPr/>
          <p:nvPr/>
        </p:nvSpPr>
        <p:spPr>
          <a:xfrm>
            <a:off x="592668" y="4075738"/>
            <a:ext cx="8059420" cy="2542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2F3B39-6820-4DBC-BF3C-73D5DD8F73D0}"/>
              </a:ext>
            </a:extLst>
          </p:cNvPr>
          <p:cNvSpPr/>
          <p:nvPr/>
        </p:nvSpPr>
        <p:spPr>
          <a:xfrm>
            <a:off x="2895600" y="2724150"/>
            <a:ext cx="5785556" cy="1981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329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9C5851-CAD9-40B9-92A8-3972FE98E74F}"/>
              </a:ext>
            </a:extLst>
          </p:cNvPr>
          <p:cNvPicPr>
            <a:picLocks noChangeAspect="1"/>
          </p:cNvPicPr>
          <p:nvPr/>
        </p:nvPicPr>
        <p:blipFill rotWithShape="1">
          <a:blip r:embed="rId3"/>
          <a:srcRect l="1" r="21796"/>
          <a:stretch/>
        </p:blipFill>
        <p:spPr>
          <a:xfrm>
            <a:off x="4768152" y="1909344"/>
            <a:ext cx="4261237" cy="2485134"/>
          </a:xfrm>
          <a:prstGeom prst="rect">
            <a:avLst/>
          </a:prstGeom>
        </p:spPr>
      </p:pic>
      <p:pic>
        <p:nvPicPr>
          <p:cNvPr id="63" name="Picture 62">
            <a:extLst>
              <a:ext uri="{FF2B5EF4-FFF2-40B4-BE49-F238E27FC236}">
                <a16:creationId xmlns:a16="http://schemas.microsoft.com/office/drawing/2014/main" id="{CDFB9B27-C5ED-4492-B125-C86C60F3E9F7}"/>
              </a:ext>
            </a:extLst>
          </p:cNvPr>
          <p:cNvPicPr>
            <a:picLocks noChangeAspect="1"/>
          </p:cNvPicPr>
          <p:nvPr/>
        </p:nvPicPr>
        <p:blipFill>
          <a:blip r:embed="rId4"/>
          <a:stretch>
            <a:fillRect/>
          </a:stretch>
        </p:blipFill>
        <p:spPr>
          <a:xfrm>
            <a:off x="502925" y="1804124"/>
            <a:ext cx="3829050" cy="2695575"/>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Epitope Web Services Request Sequence</a:t>
            </a:r>
          </a:p>
        </p:txBody>
      </p:sp>
      <p:sp>
        <p:nvSpPr>
          <p:cNvPr id="9" name="Rectangle 8">
            <a:extLst>
              <a:ext uri="{FF2B5EF4-FFF2-40B4-BE49-F238E27FC236}">
                <a16:creationId xmlns:a16="http://schemas.microsoft.com/office/drawing/2014/main" id="{31AEC437-B6FC-43EC-870E-A8C1AAF43F0E}"/>
              </a:ext>
            </a:extLst>
          </p:cNvPr>
          <p:cNvSpPr/>
          <p:nvPr/>
        </p:nvSpPr>
        <p:spPr>
          <a:xfrm>
            <a:off x="1143000" y="1276350"/>
            <a:ext cx="6883005" cy="523220"/>
          </a:xfrm>
          <a:prstGeom prst="rect">
            <a:avLst/>
          </a:prstGeom>
        </p:spPr>
        <p:txBody>
          <a:bodyPr wrap="square">
            <a:spAutoFit/>
          </a:bodyPr>
          <a:lstStyle/>
          <a:p>
            <a:pPr algn="ctr"/>
            <a:r>
              <a:rPr lang="en-US" sz="1400" dirty="0"/>
              <a:t>Candidate type: A*01:01, 01:02 Donor Phenotype: A*24:91</a:t>
            </a:r>
          </a:p>
          <a:p>
            <a:pPr algn="ctr"/>
            <a:r>
              <a:rPr lang="en-US" sz="1400" dirty="0"/>
              <a:t>Candidate’s unacceptable antibody profile: A*02:01, 02:03, 02:06, 23:01, 24:02, 24:03</a:t>
            </a:r>
          </a:p>
        </p:txBody>
      </p:sp>
      <p:cxnSp>
        <p:nvCxnSpPr>
          <p:cNvPr id="5" name="Straight Arrow Connector 4">
            <a:extLst>
              <a:ext uri="{FF2B5EF4-FFF2-40B4-BE49-F238E27FC236}">
                <a16:creationId xmlns:a16="http://schemas.microsoft.com/office/drawing/2014/main" id="{F9930C0E-E18F-4EE7-B8D3-7FD702DD38F0}"/>
              </a:ext>
            </a:extLst>
          </p:cNvPr>
          <p:cNvCxnSpPr>
            <a:cxnSpLocks/>
          </p:cNvCxnSpPr>
          <p:nvPr/>
        </p:nvCxnSpPr>
        <p:spPr>
          <a:xfrm>
            <a:off x="367408" y="2114550"/>
            <a:ext cx="13592" cy="2538441"/>
          </a:xfrm>
          <a:prstGeom prst="straightConnector1">
            <a:avLst/>
          </a:prstGeom>
          <a:ln>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B02FF89F-975C-4BB7-80EB-C8CDA5872210}"/>
              </a:ext>
            </a:extLst>
          </p:cNvPr>
          <p:cNvSpPr/>
          <p:nvPr/>
        </p:nvSpPr>
        <p:spPr>
          <a:xfrm>
            <a:off x="0" y="2038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0</a:t>
            </a:r>
          </a:p>
        </p:txBody>
      </p:sp>
      <p:sp>
        <p:nvSpPr>
          <p:cNvPr id="14" name="Oval 13">
            <a:extLst>
              <a:ext uri="{FF2B5EF4-FFF2-40B4-BE49-F238E27FC236}">
                <a16:creationId xmlns:a16="http://schemas.microsoft.com/office/drawing/2014/main" id="{B6B29946-AD07-4678-B3A2-B4252C2F06A9}"/>
              </a:ext>
            </a:extLst>
          </p:cNvPr>
          <p:cNvSpPr/>
          <p:nvPr/>
        </p:nvSpPr>
        <p:spPr>
          <a:xfrm>
            <a:off x="6019800" y="1295676"/>
            <a:ext cx="9144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97C100-D8DE-4C53-B8A2-E094ECC449C2}"/>
              </a:ext>
            </a:extLst>
          </p:cNvPr>
          <p:cNvSpPr/>
          <p:nvPr/>
        </p:nvSpPr>
        <p:spPr>
          <a:xfrm>
            <a:off x="8515350" y="2208205"/>
            <a:ext cx="572037"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768DC6-8A2A-4A46-A552-A521E7E59586}"/>
              </a:ext>
            </a:extLst>
          </p:cNvPr>
          <p:cNvSpPr/>
          <p:nvPr/>
        </p:nvSpPr>
        <p:spPr>
          <a:xfrm>
            <a:off x="6231781" y="3879589"/>
            <a:ext cx="277115"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AEF72C-0F79-47FE-A75B-DE766998AC16}"/>
              </a:ext>
            </a:extLst>
          </p:cNvPr>
          <p:cNvSpPr/>
          <p:nvPr/>
        </p:nvSpPr>
        <p:spPr>
          <a:xfrm>
            <a:off x="0" y="221629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a:t>
            </a:r>
          </a:p>
        </p:txBody>
      </p:sp>
      <p:sp>
        <p:nvSpPr>
          <p:cNvPr id="18" name="Rectangle 17">
            <a:extLst>
              <a:ext uri="{FF2B5EF4-FFF2-40B4-BE49-F238E27FC236}">
                <a16:creationId xmlns:a16="http://schemas.microsoft.com/office/drawing/2014/main" id="{15D2B46E-B5F7-48D8-BB43-9D5171B951A3}"/>
              </a:ext>
            </a:extLst>
          </p:cNvPr>
          <p:cNvSpPr/>
          <p:nvPr/>
        </p:nvSpPr>
        <p:spPr>
          <a:xfrm>
            <a:off x="0" y="2419350"/>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2</a:t>
            </a:r>
          </a:p>
        </p:txBody>
      </p:sp>
      <p:sp>
        <p:nvSpPr>
          <p:cNvPr id="19" name="Rectangle 18">
            <a:extLst>
              <a:ext uri="{FF2B5EF4-FFF2-40B4-BE49-F238E27FC236}">
                <a16:creationId xmlns:a16="http://schemas.microsoft.com/office/drawing/2014/main" id="{EEF70042-7C03-416A-9B80-2095583142DC}"/>
              </a:ext>
            </a:extLst>
          </p:cNvPr>
          <p:cNvSpPr/>
          <p:nvPr/>
        </p:nvSpPr>
        <p:spPr>
          <a:xfrm>
            <a:off x="0" y="2634435"/>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3</a:t>
            </a:r>
          </a:p>
        </p:txBody>
      </p:sp>
      <p:cxnSp>
        <p:nvCxnSpPr>
          <p:cNvPr id="20" name="Straight Connector 19">
            <a:extLst>
              <a:ext uri="{FF2B5EF4-FFF2-40B4-BE49-F238E27FC236}">
                <a16:creationId xmlns:a16="http://schemas.microsoft.com/office/drawing/2014/main" id="{F3B0ACA8-01BB-49CF-8DB4-D6127928E45C}"/>
              </a:ext>
            </a:extLst>
          </p:cNvPr>
          <p:cNvCxnSpPr>
            <a:cxnSpLocks/>
          </p:cNvCxnSpPr>
          <p:nvPr/>
        </p:nvCxnSpPr>
        <p:spPr>
          <a:xfrm flipH="1">
            <a:off x="305648" y="221629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42F793-A099-4EF5-9C66-D4E4339B4F1D}"/>
              </a:ext>
            </a:extLst>
          </p:cNvPr>
          <p:cNvCxnSpPr>
            <a:cxnSpLocks/>
          </p:cNvCxnSpPr>
          <p:nvPr/>
        </p:nvCxnSpPr>
        <p:spPr>
          <a:xfrm flipH="1">
            <a:off x="305648" y="2388702"/>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0767EBA-4763-4FC1-9956-95C59C4D116A}"/>
              </a:ext>
            </a:extLst>
          </p:cNvPr>
          <p:cNvCxnSpPr>
            <a:cxnSpLocks/>
          </p:cNvCxnSpPr>
          <p:nvPr/>
        </p:nvCxnSpPr>
        <p:spPr>
          <a:xfrm flipH="1">
            <a:off x="304800" y="260197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129758-04C7-4DE6-B793-90C17E415E26}"/>
              </a:ext>
            </a:extLst>
          </p:cNvPr>
          <p:cNvCxnSpPr>
            <a:cxnSpLocks/>
          </p:cNvCxnSpPr>
          <p:nvPr/>
        </p:nvCxnSpPr>
        <p:spPr>
          <a:xfrm flipH="1">
            <a:off x="304800" y="2800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5444753-A3BB-4FAB-91B3-F06C99FADE55}"/>
              </a:ext>
            </a:extLst>
          </p:cNvPr>
          <p:cNvCxnSpPr>
            <a:cxnSpLocks/>
          </p:cNvCxnSpPr>
          <p:nvPr/>
        </p:nvCxnSpPr>
        <p:spPr>
          <a:xfrm flipH="1">
            <a:off x="304800" y="299361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F6410AE-CF5A-440D-8010-F570CF2646D4}"/>
              </a:ext>
            </a:extLst>
          </p:cNvPr>
          <p:cNvCxnSpPr>
            <a:cxnSpLocks/>
          </p:cNvCxnSpPr>
          <p:nvPr/>
        </p:nvCxnSpPr>
        <p:spPr>
          <a:xfrm flipH="1">
            <a:off x="304800" y="31813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F3CA51F-1547-4BD5-93AF-B2E96EF1A447}"/>
              </a:ext>
            </a:extLst>
          </p:cNvPr>
          <p:cNvCxnSpPr>
            <a:cxnSpLocks/>
          </p:cNvCxnSpPr>
          <p:nvPr/>
        </p:nvCxnSpPr>
        <p:spPr>
          <a:xfrm flipH="1">
            <a:off x="304800" y="338951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C5EA6E-0C62-45BD-965D-BCDB602C18EB}"/>
              </a:ext>
            </a:extLst>
          </p:cNvPr>
          <p:cNvCxnSpPr>
            <a:cxnSpLocks/>
          </p:cNvCxnSpPr>
          <p:nvPr/>
        </p:nvCxnSpPr>
        <p:spPr>
          <a:xfrm flipH="1">
            <a:off x="304800" y="3592998"/>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98DCFA6-023E-4E2C-BEDE-667A97B3FB8F}"/>
              </a:ext>
            </a:extLst>
          </p:cNvPr>
          <p:cNvCxnSpPr>
            <a:cxnSpLocks/>
          </p:cNvCxnSpPr>
          <p:nvPr/>
        </p:nvCxnSpPr>
        <p:spPr>
          <a:xfrm flipH="1">
            <a:off x="304800" y="3780734"/>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5C2E2A-8DEB-4F8D-9DEA-167A3DE448A1}"/>
              </a:ext>
            </a:extLst>
          </p:cNvPr>
          <p:cNvCxnSpPr>
            <a:cxnSpLocks/>
          </p:cNvCxnSpPr>
          <p:nvPr/>
        </p:nvCxnSpPr>
        <p:spPr>
          <a:xfrm flipH="1">
            <a:off x="304800" y="3978686"/>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885E3F5-28C2-4690-89A8-8CF8A870BEE2}"/>
              </a:ext>
            </a:extLst>
          </p:cNvPr>
          <p:cNvCxnSpPr>
            <a:cxnSpLocks/>
          </p:cNvCxnSpPr>
          <p:nvPr/>
        </p:nvCxnSpPr>
        <p:spPr>
          <a:xfrm flipH="1">
            <a:off x="304800" y="417195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1891EE2-149E-4ACB-891E-35B23DF3AE92}"/>
              </a:ext>
            </a:extLst>
          </p:cNvPr>
          <p:cNvCxnSpPr>
            <a:cxnSpLocks/>
          </p:cNvCxnSpPr>
          <p:nvPr/>
        </p:nvCxnSpPr>
        <p:spPr>
          <a:xfrm flipH="1">
            <a:off x="304800" y="4375010"/>
            <a:ext cx="151552" cy="0"/>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7C7E3408-69A6-4787-99A8-C24C1E961729}"/>
              </a:ext>
            </a:extLst>
          </p:cNvPr>
          <p:cNvSpPr/>
          <p:nvPr/>
        </p:nvSpPr>
        <p:spPr>
          <a:xfrm>
            <a:off x="0" y="2810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4</a:t>
            </a:r>
          </a:p>
        </p:txBody>
      </p:sp>
      <p:sp>
        <p:nvSpPr>
          <p:cNvPr id="38" name="Rectangle 37">
            <a:extLst>
              <a:ext uri="{FF2B5EF4-FFF2-40B4-BE49-F238E27FC236}">
                <a16:creationId xmlns:a16="http://schemas.microsoft.com/office/drawing/2014/main" id="{6D5F4DA0-AA4B-48BE-BA98-0B0818BA5973}"/>
              </a:ext>
            </a:extLst>
          </p:cNvPr>
          <p:cNvSpPr/>
          <p:nvPr/>
        </p:nvSpPr>
        <p:spPr>
          <a:xfrm>
            <a:off x="0" y="298882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5</a:t>
            </a:r>
          </a:p>
        </p:txBody>
      </p:sp>
      <p:sp>
        <p:nvSpPr>
          <p:cNvPr id="39" name="Rectangle 38">
            <a:extLst>
              <a:ext uri="{FF2B5EF4-FFF2-40B4-BE49-F238E27FC236}">
                <a16:creationId xmlns:a16="http://schemas.microsoft.com/office/drawing/2014/main" id="{19A80217-7A25-4A19-BD3D-7ED41A1A1DCE}"/>
              </a:ext>
            </a:extLst>
          </p:cNvPr>
          <p:cNvSpPr/>
          <p:nvPr/>
        </p:nvSpPr>
        <p:spPr>
          <a:xfrm>
            <a:off x="0" y="319188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6</a:t>
            </a:r>
          </a:p>
        </p:txBody>
      </p:sp>
      <p:sp>
        <p:nvSpPr>
          <p:cNvPr id="40" name="Rectangle 39">
            <a:extLst>
              <a:ext uri="{FF2B5EF4-FFF2-40B4-BE49-F238E27FC236}">
                <a16:creationId xmlns:a16="http://schemas.microsoft.com/office/drawing/2014/main" id="{227848B2-98C5-4E36-ADB9-12FB93F1BC84}"/>
              </a:ext>
            </a:extLst>
          </p:cNvPr>
          <p:cNvSpPr/>
          <p:nvPr/>
        </p:nvSpPr>
        <p:spPr>
          <a:xfrm>
            <a:off x="0" y="3406973"/>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7</a:t>
            </a:r>
          </a:p>
        </p:txBody>
      </p:sp>
      <p:sp>
        <p:nvSpPr>
          <p:cNvPr id="41" name="Rectangle 40">
            <a:extLst>
              <a:ext uri="{FF2B5EF4-FFF2-40B4-BE49-F238E27FC236}">
                <a16:creationId xmlns:a16="http://schemas.microsoft.com/office/drawing/2014/main" id="{31492ED6-F9BB-44DE-BCC6-094ABA259DDF}"/>
              </a:ext>
            </a:extLst>
          </p:cNvPr>
          <p:cNvSpPr/>
          <p:nvPr/>
        </p:nvSpPr>
        <p:spPr>
          <a:xfrm>
            <a:off x="0" y="359299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8</a:t>
            </a:r>
          </a:p>
        </p:txBody>
      </p:sp>
      <p:sp>
        <p:nvSpPr>
          <p:cNvPr id="42" name="Rectangle 41">
            <a:extLst>
              <a:ext uri="{FF2B5EF4-FFF2-40B4-BE49-F238E27FC236}">
                <a16:creationId xmlns:a16="http://schemas.microsoft.com/office/drawing/2014/main" id="{93E2A4D1-8D5D-47BC-BFD6-AB67578E38B5}"/>
              </a:ext>
            </a:extLst>
          </p:cNvPr>
          <p:cNvSpPr/>
          <p:nvPr/>
        </p:nvSpPr>
        <p:spPr>
          <a:xfrm>
            <a:off x="0" y="3770938"/>
            <a:ext cx="306494"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9</a:t>
            </a:r>
          </a:p>
        </p:txBody>
      </p:sp>
      <p:sp>
        <p:nvSpPr>
          <p:cNvPr id="43" name="Rectangle 42">
            <a:extLst>
              <a:ext uri="{FF2B5EF4-FFF2-40B4-BE49-F238E27FC236}">
                <a16:creationId xmlns:a16="http://schemas.microsoft.com/office/drawing/2014/main" id="{F5481FC1-A33F-40F8-A9F3-D88F6D4B3566}"/>
              </a:ext>
            </a:extLst>
          </p:cNvPr>
          <p:cNvSpPr/>
          <p:nvPr/>
        </p:nvSpPr>
        <p:spPr>
          <a:xfrm>
            <a:off x="0" y="3973998"/>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10</a:t>
            </a:r>
          </a:p>
        </p:txBody>
      </p:sp>
      <p:sp>
        <p:nvSpPr>
          <p:cNvPr id="44" name="Rectangle 43">
            <a:extLst>
              <a:ext uri="{FF2B5EF4-FFF2-40B4-BE49-F238E27FC236}">
                <a16:creationId xmlns:a16="http://schemas.microsoft.com/office/drawing/2014/main" id="{4549A7AE-69DE-469F-A277-E18E660FD89A}"/>
              </a:ext>
            </a:extLst>
          </p:cNvPr>
          <p:cNvSpPr/>
          <p:nvPr/>
        </p:nvSpPr>
        <p:spPr>
          <a:xfrm>
            <a:off x="0" y="4189083"/>
            <a:ext cx="367408" cy="307777"/>
          </a:xfrm>
          <a:prstGeom prst="rect">
            <a:avLst/>
          </a:prstGeom>
        </p:spPr>
        <p:txBody>
          <a:bodyPr wrap="none">
            <a:spAutoFit/>
          </a:bodyPr>
          <a:lstStyle/>
          <a:p>
            <a:r>
              <a:rPr lang="en-US" sz="1400" dirty="0">
                <a:solidFill>
                  <a:srgbClr val="4F81BD"/>
                </a:solidFill>
              </a:rPr>
              <a:t>t</a:t>
            </a:r>
            <a:r>
              <a:rPr lang="en-US" sz="1400" baseline="-25000" dirty="0">
                <a:solidFill>
                  <a:srgbClr val="4F81BD"/>
                </a:solidFill>
              </a:rPr>
              <a:t>11</a:t>
            </a:r>
          </a:p>
        </p:txBody>
      </p:sp>
      <p:sp>
        <p:nvSpPr>
          <p:cNvPr id="22" name="Rectangle 21">
            <a:extLst>
              <a:ext uri="{FF2B5EF4-FFF2-40B4-BE49-F238E27FC236}">
                <a16:creationId xmlns:a16="http://schemas.microsoft.com/office/drawing/2014/main" id="{37E56BD5-73D2-4374-936C-9E997446E73F}"/>
              </a:ext>
            </a:extLst>
          </p:cNvPr>
          <p:cNvSpPr/>
          <p:nvPr/>
        </p:nvSpPr>
        <p:spPr>
          <a:xfrm>
            <a:off x="75142" y="4564618"/>
            <a:ext cx="614271" cy="369332"/>
          </a:xfrm>
          <a:prstGeom prst="rect">
            <a:avLst/>
          </a:prstGeom>
        </p:spPr>
        <p:txBody>
          <a:bodyPr wrap="none">
            <a:spAutoFit/>
          </a:bodyPr>
          <a:lstStyle/>
          <a:p>
            <a:r>
              <a:rPr lang="en-US" dirty="0">
                <a:solidFill>
                  <a:schemeClr val="accent1"/>
                </a:solidFill>
              </a:rPr>
              <a:t>time</a:t>
            </a:r>
          </a:p>
        </p:txBody>
      </p:sp>
      <p:sp>
        <p:nvSpPr>
          <p:cNvPr id="50" name="Rectangle 49">
            <a:extLst>
              <a:ext uri="{FF2B5EF4-FFF2-40B4-BE49-F238E27FC236}">
                <a16:creationId xmlns:a16="http://schemas.microsoft.com/office/drawing/2014/main" id="{0334EF51-A159-4CDD-8A5F-C37A2224C0A2}"/>
              </a:ext>
            </a:extLst>
          </p:cNvPr>
          <p:cNvSpPr/>
          <p:nvPr/>
        </p:nvSpPr>
        <p:spPr>
          <a:xfrm>
            <a:off x="3352799" y="2066151"/>
            <a:ext cx="792525" cy="276999"/>
          </a:xfrm>
          <a:prstGeom prst="rect">
            <a:avLst/>
          </a:prstGeom>
        </p:spPr>
        <p:txBody>
          <a:bodyPr wrap="none">
            <a:spAutoFit/>
          </a:bodyPr>
          <a:lstStyle/>
          <a:p>
            <a:r>
              <a:rPr lang="en-US" sz="1200" dirty="0">
                <a:solidFill>
                  <a:schemeClr val="accent1"/>
                </a:solidFill>
              </a:rPr>
              <a:t>load page</a:t>
            </a:r>
          </a:p>
        </p:txBody>
      </p:sp>
      <p:sp>
        <p:nvSpPr>
          <p:cNvPr id="51" name="Rectangle 50">
            <a:extLst>
              <a:ext uri="{FF2B5EF4-FFF2-40B4-BE49-F238E27FC236}">
                <a16:creationId xmlns:a16="http://schemas.microsoft.com/office/drawing/2014/main" id="{B7120A2D-5491-4104-A5C6-DB1A567C0EBF}"/>
              </a:ext>
            </a:extLst>
          </p:cNvPr>
          <p:cNvSpPr/>
          <p:nvPr/>
        </p:nvSpPr>
        <p:spPr>
          <a:xfrm>
            <a:off x="3343369" y="2447151"/>
            <a:ext cx="1128194" cy="276999"/>
          </a:xfrm>
          <a:prstGeom prst="rect">
            <a:avLst/>
          </a:prstGeom>
        </p:spPr>
        <p:txBody>
          <a:bodyPr wrap="none">
            <a:spAutoFit/>
          </a:bodyPr>
          <a:lstStyle/>
          <a:p>
            <a:r>
              <a:rPr lang="en-US" sz="1200" dirty="0">
                <a:solidFill>
                  <a:schemeClr val="accent1"/>
                </a:solidFill>
              </a:rPr>
              <a:t>set as antibody</a:t>
            </a:r>
          </a:p>
        </p:txBody>
      </p:sp>
      <p:sp>
        <p:nvSpPr>
          <p:cNvPr id="53" name="Rectangle 52">
            <a:extLst>
              <a:ext uri="{FF2B5EF4-FFF2-40B4-BE49-F238E27FC236}">
                <a16:creationId xmlns:a16="http://schemas.microsoft.com/office/drawing/2014/main" id="{E7565830-DBDC-42F6-807E-7111FF18C5D3}"/>
              </a:ext>
            </a:extLst>
          </p:cNvPr>
          <p:cNvSpPr/>
          <p:nvPr/>
        </p:nvSpPr>
        <p:spPr>
          <a:xfrm>
            <a:off x="3352800" y="2665535"/>
            <a:ext cx="1128194" cy="276999"/>
          </a:xfrm>
          <a:prstGeom prst="rect">
            <a:avLst/>
          </a:prstGeom>
        </p:spPr>
        <p:txBody>
          <a:bodyPr wrap="none">
            <a:spAutoFit/>
          </a:bodyPr>
          <a:lstStyle/>
          <a:p>
            <a:r>
              <a:rPr lang="en-US" sz="1200" dirty="0">
                <a:solidFill>
                  <a:schemeClr val="accent1"/>
                </a:solidFill>
              </a:rPr>
              <a:t>set as antibody</a:t>
            </a:r>
          </a:p>
        </p:txBody>
      </p:sp>
      <p:sp>
        <p:nvSpPr>
          <p:cNvPr id="55" name="Rectangle 54">
            <a:extLst>
              <a:ext uri="{FF2B5EF4-FFF2-40B4-BE49-F238E27FC236}">
                <a16:creationId xmlns:a16="http://schemas.microsoft.com/office/drawing/2014/main" id="{AB225881-051F-4394-AE5E-F8D7AA05B087}"/>
              </a:ext>
            </a:extLst>
          </p:cNvPr>
          <p:cNvSpPr/>
          <p:nvPr/>
        </p:nvSpPr>
        <p:spPr>
          <a:xfrm>
            <a:off x="3352800" y="2856118"/>
            <a:ext cx="1128194" cy="276999"/>
          </a:xfrm>
          <a:prstGeom prst="rect">
            <a:avLst/>
          </a:prstGeom>
        </p:spPr>
        <p:txBody>
          <a:bodyPr wrap="none">
            <a:spAutoFit/>
          </a:bodyPr>
          <a:lstStyle/>
          <a:p>
            <a:r>
              <a:rPr lang="en-US" sz="1200" dirty="0">
                <a:solidFill>
                  <a:schemeClr val="accent1"/>
                </a:solidFill>
              </a:rPr>
              <a:t>set as antibody</a:t>
            </a:r>
          </a:p>
        </p:txBody>
      </p:sp>
      <p:sp>
        <p:nvSpPr>
          <p:cNvPr id="56" name="Rectangle 55">
            <a:extLst>
              <a:ext uri="{FF2B5EF4-FFF2-40B4-BE49-F238E27FC236}">
                <a16:creationId xmlns:a16="http://schemas.microsoft.com/office/drawing/2014/main" id="{3BB2CD11-9AEE-4779-B031-5AAFA33DC4C7}"/>
              </a:ext>
            </a:extLst>
          </p:cNvPr>
          <p:cNvSpPr/>
          <p:nvPr/>
        </p:nvSpPr>
        <p:spPr>
          <a:xfrm>
            <a:off x="3352800" y="3056751"/>
            <a:ext cx="1128194" cy="276999"/>
          </a:xfrm>
          <a:prstGeom prst="rect">
            <a:avLst/>
          </a:prstGeom>
        </p:spPr>
        <p:txBody>
          <a:bodyPr wrap="none">
            <a:spAutoFit/>
          </a:bodyPr>
          <a:lstStyle/>
          <a:p>
            <a:r>
              <a:rPr lang="en-US" sz="1200" dirty="0">
                <a:solidFill>
                  <a:schemeClr val="accent1"/>
                </a:solidFill>
              </a:rPr>
              <a:t>set as antibody</a:t>
            </a:r>
          </a:p>
        </p:txBody>
      </p:sp>
      <p:sp>
        <p:nvSpPr>
          <p:cNvPr id="57" name="Rectangle 56">
            <a:extLst>
              <a:ext uri="{FF2B5EF4-FFF2-40B4-BE49-F238E27FC236}">
                <a16:creationId xmlns:a16="http://schemas.microsoft.com/office/drawing/2014/main" id="{F9465CBC-A0F6-4D2A-912D-BCEA5DB937A6}"/>
              </a:ext>
            </a:extLst>
          </p:cNvPr>
          <p:cNvSpPr/>
          <p:nvPr/>
        </p:nvSpPr>
        <p:spPr>
          <a:xfrm>
            <a:off x="3352800" y="3239799"/>
            <a:ext cx="1128194" cy="276999"/>
          </a:xfrm>
          <a:prstGeom prst="rect">
            <a:avLst/>
          </a:prstGeom>
        </p:spPr>
        <p:txBody>
          <a:bodyPr wrap="none">
            <a:spAutoFit/>
          </a:bodyPr>
          <a:lstStyle/>
          <a:p>
            <a:r>
              <a:rPr lang="en-US" sz="1200" dirty="0">
                <a:solidFill>
                  <a:schemeClr val="accent1"/>
                </a:solidFill>
              </a:rPr>
              <a:t>set as antibody</a:t>
            </a:r>
          </a:p>
        </p:txBody>
      </p:sp>
      <p:sp>
        <p:nvSpPr>
          <p:cNvPr id="58" name="Rectangle 57">
            <a:extLst>
              <a:ext uri="{FF2B5EF4-FFF2-40B4-BE49-F238E27FC236}">
                <a16:creationId xmlns:a16="http://schemas.microsoft.com/office/drawing/2014/main" id="{954887F6-2DE7-426C-998F-B2752C139606}"/>
              </a:ext>
            </a:extLst>
          </p:cNvPr>
          <p:cNvSpPr/>
          <p:nvPr/>
        </p:nvSpPr>
        <p:spPr>
          <a:xfrm>
            <a:off x="3352800" y="3437751"/>
            <a:ext cx="1441933" cy="276999"/>
          </a:xfrm>
          <a:prstGeom prst="rect">
            <a:avLst/>
          </a:prstGeom>
        </p:spPr>
        <p:txBody>
          <a:bodyPr wrap="none">
            <a:spAutoFit/>
          </a:bodyPr>
          <a:lstStyle/>
          <a:p>
            <a:r>
              <a:rPr lang="en-US" sz="1200" dirty="0">
                <a:solidFill>
                  <a:schemeClr val="accent1"/>
                </a:solidFill>
              </a:rPr>
              <a:t>set as recipient type</a:t>
            </a:r>
          </a:p>
        </p:txBody>
      </p:sp>
      <p:sp>
        <p:nvSpPr>
          <p:cNvPr id="59" name="Rectangle 58">
            <a:extLst>
              <a:ext uri="{FF2B5EF4-FFF2-40B4-BE49-F238E27FC236}">
                <a16:creationId xmlns:a16="http://schemas.microsoft.com/office/drawing/2014/main" id="{57791044-0D8D-4A07-BB42-593607C20266}"/>
              </a:ext>
            </a:extLst>
          </p:cNvPr>
          <p:cNvSpPr/>
          <p:nvPr/>
        </p:nvSpPr>
        <p:spPr>
          <a:xfrm>
            <a:off x="3352800" y="3638550"/>
            <a:ext cx="1441933" cy="276999"/>
          </a:xfrm>
          <a:prstGeom prst="rect">
            <a:avLst/>
          </a:prstGeom>
        </p:spPr>
        <p:txBody>
          <a:bodyPr wrap="none">
            <a:spAutoFit/>
          </a:bodyPr>
          <a:lstStyle/>
          <a:p>
            <a:r>
              <a:rPr lang="en-US" sz="1200" dirty="0">
                <a:solidFill>
                  <a:schemeClr val="accent1"/>
                </a:solidFill>
              </a:rPr>
              <a:t>set as recipient type</a:t>
            </a:r>
          </a:p>
        </p:txBody>
      </p:sp>
      <p:sp>
        <p:nvSpPr>
          <p:cNvPr id="60" name="Rectangle 59">
            <a:extLst>
              <a:ext uri="{FF2B5EF4-FFF2-40B4-BE49-F238E27FC236}">
                <a16:creationId xmlns:a16="http://schemas.microsoft.com/office/drawing/2014/main" id="{D00932C9-FCE7-45D2-A781-DDBAC8315FEB}"/>
              </a:ext>
            </a:extLst>
          </p:cNvPr>
          <p:cNvSpPr/>
          <p:nvPr/>
        </p:nvSpPr>
        <p:spPr>
          <a:xfrm>
            <a:off x="3352800" y="3818751"/>
            <a:ext cx="1267463" cy="276999"/>
          </a:xfrm>
          <a:prstGeom prst="rect">
            <a:avLst/>
          </a:prstGeom>
        </p:spPr>
        <p:txBody>
          <a:bodyPr wrap="none">
            <a:spAutoFit/>
          </a:bodyPr>
          <a:lstStyle/>
          <a:p>
            <a:r>
              <a:rPr lang="en-US" sz="1200" dirty="0">
                <a:solidFill>
                  <a:schemeClr val="accent1"/>
                </a:solidFill>
              </a:rPr>
              <a:t>set as donor type</a:t>
            </a:r>
          </a:p>
        </p:txBody>
      </p:sp>
      <p:sp>
        <p:nvSpPr>
          <p:cNvPr id="61" name="Rectangle 60">
            <a:extLst>
              <a:ext uri="{FF2B5EF4-FFF2-40B4-BE49-F238E27FC236}">
                <a16:creationId xmlns:a16="http://schemas.microsoft.com/office/drawing/2014/main" id="{661513FB-F9FC-421E-82D9-7915F63ABF77}"/>
              </a:ext>
            </a:extLst>
          </p:cNvPr>
          <p:cNvSpPr/>
          <p:nvPr/>
        </p:nvSpPr>
        <p:spPr>
          <a:xfrm>
            <a:off x="3352800" y="4037135"/>
            <a:ext cx="1267463" cy="276999"/>
          </a:xfrm>
          <a:prstGeom prst="rect">
            <a:avLst/>
          </a:prstGeom>
        </p:spPr>
        <p:txBody>
          <a:bodyPr wrap="none">
            <a:spAutoFit/>
          </a:bodyPr>
          <a:lstStyle/>
          <a:p>
            <a:r>
              <a:rPr lang="en-US" sz="1200" dirty="0">
                <a:solidFill>
                  <a:schemeClr val="accent1"/>
                </a:solidFill>
              </a:rPr>
              <a:t>set as donor type</a:t>
            </a:r>
          </a:p>
        </p:txBody>
      </p:sp>
      <p:sp>
        <p:nvSpPr>
          <p:cNvPr id="64" name="Rectangle 63">
            <a:extLst>
              <a:ext uri="{FF2B5EF4-FFF2-40B4-BE49-F238E27FC236}">
                <a16:creationId xmlns:a16="http://schemas.microsoft.com/office/drawing/2014/main" id="{1B56CD9D-0349-42CE-898D-55DF1AEDF493}"/>
              </a:ext>
            </a:extLst>
          </p:cNvPr>
          <p:cNvSpPr/>
          <p:nvPr/>
        </p:nvSpPr>
        <p:spPr>
          <a:xfrm>
            <a:off x="3352800" y="4248150"/>
            <a:ext cx="1067793" cy="276999"/>
          </a:xfrm>
          <a:prstGeom prst="rect">
            <a:avLst/>
          </a:prstGeom>
        </p:spPr>
        <p:txBody>
          <a:bodyPr wrap="none">
            <a:spAutoFit/>
          </a:bodyPr>
          <a:lstStyle/>
          <a:p>
            <a:r>
              <a:rPr lang="en-US" sz="1200" dirty="0">
                <a:solidFill>
                  <a:schemeClr val="accent1"/>
                </a:solidFill>
              </a:rPr>
              <a:t>display results</a:t>
            </a:r>
          </a:p>
        </p:txBody>
      </p:sp>
      <p:cxnSp>
        <p:nvCxnSpPr>
          <p:cNvPr id="54" name="Straight Arrow Connector 53">
            <a:extLst>
              <a:ext uri="{FF2B5EF4-FFF2-40B4-BE49-F238E27FC236}">
                <a16:creationId xmlns:a16="http://schemas.microsoft.com/office/drawing/2014/main" id="{C80730E7-66A6-472E-8EE7-9E7A5A116475}"/>
              </a:ext>
            </a:extLst>
          </p:cNvPr>
          <p:cNvCxnSpPr>
            <a:cxnSpLocks/>
          </p:cNvCxnSpPr>
          <p:nvPr/>
        </p:nvCxnSpPr>
        <p:spPr>
          <a:xfrm flipV="1">
            <a:off x="2133600" y="4037135"/>
            <a:ext cx="2819400" cy="37508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D8D2EB48-8E80-426B-B4C6-43349CFA1BBA}"/>
              </a:ext>
            </a:extLst>
          </p:cNvPr>
          <p:cNvSpPr/>
          <p:nvPr/>
        </p:nvSpPr>
        <p:spPr>
          <a:xfrm>
            <a:off x="3352800" y="2266950"/>
            <a:ext cx="1128194" cy="276999"/>
          </a:xfrm>
          <a:prstGeom prst="rect">
            <a:avLst/>
          </a:prstGeom>
        </p:spPr>
        <p:txBody>
          <a:bodyPr wrap="none">
            <a:spAutoFit/>
          </a:bodyPr>
          <a:lstStyle/>
          <a:p>
            <a:r>
              <a:rPr lang="en-US" sz="1200" dirty="0">
                <a:solidFill>
                  <a:schemeClr val="accent1"/>
                </a:solidFill>
              </a:rPr>
              <a:t>set as antibody</a:t>
            </a:r>
          </a:p>
        </p:txBody>
      </p:sp>
      <p:sp>
        <p:nvSpPr>
          <p:cNvPr id="69" name="Rectangle 68">
            <a:extLst>
              <a:ext uri="{FF2B5EF4-FFF2-40B4-BE49-F238E27FC236}">
                <a16:creationId xmlns:a16="http://schemas.microsoft.com/office/drawing/2014/main" id="{3079FA41-7E52-4946-AD1C-ACE4C4D3511D}"/>
              </a:ext>
            </a:extLst>
          </p:cNvPr>
          <p:cNvSpPr/>
          <p:nvPr/>
        </p:nvSpPr>
        <p:spPr>
          <a:xfrm>
            <a:off x="7173432" y="2296554"/>
            <a:ext cx="666751" cy="10684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D5FF898-EC66-46B5-83DA-E0EC218A565A}"/>
              </a:ext>
            </a:extLst>
          </p:cNvPr>
          <p:cNvSpPr/>
          <p:nvPr/>
        </p:nvSpPr>
        <p:spPr>
          <a:xfrm>
            <a:off x="4572000" y="4865894"/>
            <a:ext cx="4572000" cy="276999"/>
          </a:xfrm>
          <a:prstGeom prst="rect">
            <a:avLst/>
          </a:prstGeom>
        </p:spPr>
        <p:txBody>
          <a:bodyPr wrap="square">
            <a:spAutoFit/>
          </a:bodyPr>
          <a:lstStyle/>
          <a:p>
            <a:pPr algn="r"/>
            <a:r>
              <a:rPr lang="en-US" sz="1200" dirty="0"/>
              <a:t>EI = Electronically Incompatible</a:t>
            </a:r>
          </a:p>
        </p:txBody>
      </p:sp>
    </p:spTree>
    <p:extLst>
      <p:ext uri="{BB962C8B-B14F-4D97-AF65-F5344CB8AC3E}">
        <p14:creationId xmlns:p14="http://schemas.microsoft.com/office/powerpoint/2010/main" val="320070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1C910F-A826-45A0-96A9-E189B5CF6C40}"/>
              </a:ext>
            </a:extLst>
          </p:cNvPr>
          <p:cNvPicPr>
            <a:picLocks noChangeAspect="1"/>
          </p:cNvPicPr>
          <p:nvPr/>
        </p:nvPicPr>
        <p:blipFill>
          <a:blip r:embed="rId3"/>
          <a:stretch>
            <a:fillRect/>
          </a:stretch>
        </p:blipFill>
        <p:spPr>
          <a:xfrm>
            <a:off x="0" y="819150"/>
            <a:ext cx="9144000" cy="4242816"/>
          </a:xfrm>
          <a:prstGeom prst="rect">
            <a:avLst/>
          </a:prstGeom>
        </p:spPr>
      </p:pic>
    </p:spTree>
    <p:extLst>
      <p:ext uri="{BB962C8B-B14F-4D97-AF65-F5344CB8AC3E}">
        <p14:creationId xmlns:p14="http://schemas.microsoft.com/office/powerpoint/2010/main" val="138682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refrigerator, open, appliance, door&#10;&#10;Description generated with very high confidence">
            <a:extLst>
              <a:ext uri="{FF2B5EF4-FFF2-40B4-BE49-F238E27FC236}">
                <a16:creationId xmlns:a16="http://schemas.microsoft.com/office/drawing/2014/main" id="{DAA7F01C-73C4-414D-B6F7-C9928753A1A2}"/>
              </a:ext>
            </a:extLst>
          </p:cNvPr>
          <p:cNvPicPr>
            <a:picLocks noChangeAspect="1"/>
          </p:cNvPicPr>
          <p:nvPr/>
        </p:nvPicPr>
        <p:blipFill>
          <a:blip r:embed="rId2"/>
          <a:stretch>
            <a:fillRect/>
          </a:stretch>
        </p:blipFill>
        <p:spPr>
          <a:xfrm>
            <a:off x="2905125" y="904875"/>
            <a:ext cx="3333750" cy="3333750"/>
          </a:xfrm>
          <a:prstGeom prst="rect">
            <a:avLst/>
          </a:prstGeom>
        </p:spPr>
      </p:pic>
      <p:sp>
        <p:nvSpPr>
          <p:cNvPr id="5" name="Rectangle 4">
            <a:extLst>
              <a:ext uri="{FF2B5EF4-FFF2-40B4-BE49-F238E27FC236}">
                <a16:creationId xmlns:a16="http://schemas.microsoft.com/office/drawing/2014/main" id="{EC8DDDD1-9E56-4160-AA8E-229E57AC1400}"/>
              </a:ext>
            </a:extLst>
          </p:cNvPr>
          <p:cNvSpPr/>
          <p:nvPr/>
        </p:nvSpPr>
        <p:spPr>
          <a:xfrm>
            <a:off x="0" y="4866501"/>
            <a:ext cx="9144000" cy="276999"/>
          </a:xfrm>
          <a:prstGeom prst="rect">
            <a:avLst/>
          </a:prstGeom>
        </p:spPr>
        <p:txBody>
          <a:bodyPr wrap="square">
            <a:spAutoFit/>
          </a:bodyPr>
          <a:lstStyle/>
          <a:p>
            <a:r>
              <a:rPr lang="en-US" sz="1200" dirty="0"/>
              <a:t>https://deviq.com/wp-content/uploads/2014/11/Separation-of-Concerns-Feb-2013.png</a:t>
            </a:r>
          </a:p>
        </p:txBody>
      </p:sp>
      <p:sp>
        <p:nvSpPr>
          <p:cNvPr id="6" name="Rectangle 5">
            <a:extLst>
              <a:ext uri="{FF2B5EF4-FFF2-40B4-BE49-F238E27FC236}">
                <a16:creationId xmlns:a16="http://schemas.microsoft.com/office/drawing/2014/main" id="{DF84A0EE-71F5-49BE-BA12-97FB3DAB7D84}"/>
              </a:ext>
            </a:extLst>
          </p:cNvPr>
          <p:cNvSpPr/>
          <p:nvPr/>
        </p:nvSpPr>
        <p:spPr>
          <a:xfrm>
            <a:off x="0" y="0"/>
            <a:ext cx="9144000" cy="8191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110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SURVEY</a:t>
            </a:r>
          </a:p>
        </p:txBody>
      </p:sp>
    </p:spTree>
    <p:extLst>
      <p:ext uri="{BB962C8B-B14F-4D97-AF65-F5344CB8AC3E}">
        <p14:creationId xmlns:p14="http://schemas.microsoft.com/office/powerpoint/2010/main" val="245668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Which of the following is a Hypertext Transfer Protocol (HTTP) request method [1]?</a:t>
            </a:r>
          </a:p>
          <a:p>
            <a:pPr marL="457200" indent="-457200">
              <a:buFont typeface="+mj-lt"/>
              <a:buAutoNum type="alphaUcPeriod"/>
            </a:pPr>
            <a:r>
              <a:rPr lang="en-US" sz="2400" dirty="0"/>
              <a:t>GET</a:t>
            </a:r>
          </a:p>
          <a:p>
            <a:pPr marL="457200" indent="-457200">
              <a:buFont typeface="+mj-lt"/>
              <a:buAutoNum type="alphaUcPeriod"/>
            </a:pPr>
            <a:r>
              <a:rPr lang="en-US" sz="2400" dirty="0"/>
              <a:t>GIMME’</a:t>
            </a:r>
          </a:p>
          <a:p>
            <a:pPr marL="457200" indent="-457200">
              <a:buFont typeface="+mj-lt"/>
              <a:buAutoNum type="alphaUcPeriod"/>
            </a:pPr>
            <a:r>
              <a:rPr lang="en-US" sz="2400" dirty="0"/>
              <a:t>IT’S MINE</a:t>
            </a:r>
          </a:p>
          <a:p>
            <a:pPr marL="457200" indent="-457200">
              <a:buFont typeface="+mj-lt"/>
              <a:buAutoNum type="alphaUcPeriod"/>
            </a:pPr>
            <a:r>
              <a:rPr lang="en-US" sz="2400" dirty="0"/>
              <a:t>RETRIEVE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Survey Question</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Internet RFC 2616: Hypertext Transfer Protocol -- HTTP/1.1. https://www.w3.org/Protocols/rfc2616/rfc2616.html.</a:t>
            </a:r>
          </a:p>
        </p:txBody>
      </p:sp>
    </p:spTree>
    <p:extLst>
      <p:ext uri="{BB962C8B-B14F-4D97-AF65-F5344CB8AC3E}">
        <p14:creationId xmlns:p14="http://schemas.microsoft.com/office/powerpoint/2010/main" val="3455553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2733</TotalTime>
  <Words>4597</Words>
  <Application>Microsoft Office PowerPoint</Application>
  <PresentationFormat>On-screen Show (16:9)</PresentationFormat>
  <Paragraphs>475</Paragraphs>
  <Slides>56</Slides>
  <Notes>35</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56</vt:i4>
      </vt:variant>
    </vt:vector>
  </HeadingPairs>
  <TitlesOfParts>
    <vt:vector size="62" baseType="lpstr">
      <vt:lpstr>Arial</vt:lpstr>
      <vt:lpstr>Calibri</vt:lpstr>
      <vt:lpstr>Courier New</vt:lpstr>
      <vt:lpstr>Times New Roman</vt:lpstr>
      <vt:lpstr>Office Theme</vt:lpstr>
      <vt:lpstr>Custom Design</vt:lpstr>
      <vt:lpstr>Hot Topic: Analytics &amp; Algorithms Web Service-based Clinical Decision Support</vt:lpstr>
      <vt:lpstr>DISCLOSURES</vt:lpstr>
      <vt:lpstr>Learning Objectives</vt:lpstr>
      <vt:lpstr>Conclusion</vt:lpstr>
      <vt:lpstr>PowerPoint Presentation</vt:lpstr>
      <vt:lpstr>PowerPoint Presentation</vt:lpstr>
      <vt:lpstr>PowerPoint Presentation</vt:lpstr>
      <vt:lpstr>SURVEY</vt:lpstr>
      <vt:lpstr>Survey Question</vt:lpstr>
      <vt:lpstr>Survey Question</vt:lpstr>
      <vt:lpstr>www.cnn.com (home page)</vt:lpstr>
      <vt:lpstr>CLINICAL DECISION SUPPORT</vt:lpstr>
      <vt:lpstr>Clinical Decision Support</vt:lpstr>
      <vt:lpstr>Common Examples of CDS</vt:lpstr>
      <vt:lpstr>5 “Rights” of Clinical Decision Support [1]</vt:lpstr>
      <vt:lpstr>PowerPoint Presentation</vt:lpstr>
      <vt:lpstr>PowerPoint Presentation</vt:lpstr>
      <vt:lpstr>PowerPoint Presentation</vt:lpstr>
      <vt:lpstr>PowerPoint Presentation</vt:lpstr>
      <vt:lpstr>How do we get out-of-the box CDS?</vt:lpstr>
      <vt:lpstr>REST WEB SERVICES</vt:lpstr>
      <vt:lpstr>Web Page Request (in English)</vt:lpstr>
      <vt:lpstr>Web Page Request (in HTTP)</vt:lpstr>
      <vt:lpstr>Web Service Request (in English)</vt:lpstr>
      <vt:lpstr>Web Service Request (in HTTP)</vt:lpstr>
      <vt:lpstr>PowerPoint Presentation</vt:lpstr>
      <vt:lpstr>PowerPoint Presentation</vt:lpstr>
      <vt:lpstr>PowerPoint Presentation</vt:lpstr>
      <vt:lpstr>Web Service Endpoints Accept JSON‡ Requests</vt:lpstr>
      <vt:lpstr>REST Web Services are Widely Supported</vt:lpstr>
      <vt:lpstr>REST Web Services are Emerging for Clinical Data</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Request Sequence</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Heuristic Example</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Epitope Web Services Request Sequence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289</cp:revision>
  <dcterms:created xsi:type="dcterms:W3CDTF">2016-08-03T12:57:37Z</dcterms:created>
  <dcterms:modified xsi:type="dcterms:W3CDTF">2018-09-29T15:33:51Z</dcterms:modified>
</cp:coreProperties>
</file>